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96" r:id="rId3"/>
    <p:sldId id="281"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59" r:id="rId19"/>
    <p:sldId id="297" r:id="rId20"/>
    <p:sldId id="261" r:id="rId21"/>
    <p:sldId id="298" r:id="rId22"/>
    <p:sldId id="299" r:id="rId23"/>
    <p:sldId id="303" r:id="rId24"/>
    <p:sldId id="304" r:id="rId25"/>
    <p:sldId id="305" r:id="rId26"/>
    <p:sldId id="300" r:id="rId27"/>
    <p:sldId id="301" r:id="rId28"/>
    <p:sldId id="302" r:id="rId29"/>
    <p:sldId id="306" r:id="rId30"/>
    <p:sldId id="307" r:id="rId31"/>
    <p:sldId id="308" r:id="rId32"/>
    <p:sldId id="309" r:id="rId33"/>
    <p:sldId id="310" r:id="rId34"/>
    <p:sldId id="311" r:id="rId35"/>
    <p:sldId id="266" r:id="rId36"/>
    <p:sldId id="312" r:id="rId37"/>
    <p:sldId id="313" r:id="rId38"/>
    <p:sldId id="314" r:id="rId39"/>
    <p:sldId id="315" r:id="rId40"/>
    <p:sldId id="316" r:id="rId41"/>
    <p:sldId id="317" r:id="rId42"/>
    <p:sldId id="318" r:id="rId43"/>
    <p:sldId id="319" r:id="rId44"/>
    <p:sldId id="320" r:id="rId45"/>
    <p:sldId id="321" r:id="rId46"/>
    <p:sldId id="322" r:id="rId47"/>
    <p:sldId id="271"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279" r:id="rId70"/>
    <p:sldId id="351" r:id="rId71"/>
    <p:sldId id="352" r:id="rId72"/>
    <p:sldId id="353" r:id="rId73"/>
    <p:sldId id="354" r:id="rId74"/>
    <p:sldId id="355" r:id="rId75"/>
    <p:sldId id="356" r:id="rId76"/>
    <p:sldId id="357" r:id="rId77"/>
    <p:sldId id="358" r:id="rId78"/>
    <p:sldId id="359" r:id="rId79"/>
    <p:sldId id="360" r:id="rId80"/>
    <p:sldId id="361" r:id="rId81"/>
    <p:sldId id="362" r:id="rId82"/>
    <p:sldId id="363" r:id="rId83"/>
    <p:sldId id="364" r:id="rId84"/>
    <p:sldId id="365" r:id="rId85"/>
    <p:sldId id="366" r:id="rId86"/>
    <p:sldId id="367" r:id="rId87"/>
    <p:sldId id="370" r:id="rId88"/>
    <p:sldId id="371" r:id="rId8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scar"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scar\Desktop\New%20Microsoft%20Office%20Excel%202007%20Workboo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C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CR"/>
              <a:t>Distribución de</a:t>
            </a:r>
            <a:r>
              <a:rPr lang="es-CR" baseline="0"/>
              <a:t> frecuencia</a:t>
            </a:r>
            <a:endParaRPr lang="es-CR"/>
          </a:p>
        </c:rich>
      </c:tx>
      <c:overlay val="0"/>
    </c:title>
    <c:autoTitleDeleted val="0"/>
    <c:plotArea>
      <c:layout>
        <c:manualLayout>
          <c:layoutTarget val="inner"/>
          <c:xMode val="edge"/>
          <c:yMode val="edge"/>
          <c:x val="9.0419072615923024E-2"/>
          <c:y val="0.10047302327521344"/>
          <c:w val="0.89013648293963232"/>
          <c:h val="0.72042547526583656"/>
        </c:manualLayout>
      </c:layout>
      <c:barChart>
        <c:barDir val="col"/>
        <c:grouping val="clustered"/>
        <c:varyColors val="0"/>
        <c:ser>
          <c:idx val="0"/>
          <c:order val="0"/>
          <c:spPr>
            <a:solidFill>
              <a:srgbClr val="0070C0"/>
            </a:solidFill>
          </c:spPr>
          <c:invertIfNegative val="0"/>
          <c:val>
            <c:numRef>
              <c:f>Hoja1!$C$30:$C$37</c:f>
              <c:numCache>
                <c:formatCode>General</c:formatCode>
                <c:ptCount val="8"/>
                <c:pt idx="0">
                  <c:v>2</c:v>
                </c:pt>
                <c:pt idx="1">
                  <c:v>3</c:v>
                </c:pt>
                <c:pt idx="2">
                  <c:v>4</c:v>
                </c:pt>
                <c:pt idx="3">
                  <c:v>8</c:v>
                </c:pt>
                <c:pt idx="4">
                  <c:v>3</c:v>
                </c:pt>
                <c:pt idx="5">
                  <c:v>1</c:v>
                </c:pt>
                <c:pt idx="6">
                  <c:v>2</c:v>
                </c:pt>
                <c:pt idx="7">
                  <c:v>2</c:v>
                </c:pt>
              </c:numCache>
            </c:numRef>
          </c:val>
        </c:ser>
        <c:dLbls>
          <c:showLegendKey val="0"/>
          <c:showVal val="0"/>
          <c:showCatName val="0"/>
          <c:showSerName val="0"/>
          <c:showPercent val="0"/>
          <c:showBubbleSize val="0"/>
        </c:dLbls>
        <c:gapWidth val="150"/>
        <c:axId val="183948800"/>
        <c:axId val="183950720"/>
      </c:barChart>
      <c:catAx>
        <c:axId val="183948800"/>
        <c:scaling>
          <c:orientation val="minMax"/>
        </c:scaling>
        <c:delete val="0"/>
        <c:axPos val="b"/>
        <c:title>
          <c:tx>
            <c:rich>
              <a:bodyPr/>
              <a:lstStyle/>
              <a:p>
                <a:pPr>
                  <a:defRPr/>
                </a:pPr>
                <a:r>
                  <a:rPr lang="es-CR" sz="1800" dirty="0" smtClean="0"/>
                  <a:t>GYM</a:t>
                </a:r>
                <a:r>
                  <a:rPr lang="es-CR" sz="1800" baseline="0" dirty="0" smtClean="0"/>
                  <a:t> por semana</a:t>
                </a:r>
                <a:endParaRPr lang="es-CR" sz="1800" dirty="0"/>
              </a:p>
            </c:rich>
          </c:tx>
          <c:layout>
            <c:manualLayout>
              <c:xMode val="edge"/>
              <c:yMode val="edge"/>
              <c:x val="0.40390539037082407"/>
              <c:y val="0.90733804269911866"/>
            </c:manualLayout>
          </c:layout>
          <c:overlay val="0"/>
        </c:title>
        <c:majorTickMark val="none"/>
        <c:minorTickMark val="none"/>
        <c:tickLblPos val="nextTo"/>
        <c:txPr>
          <a:bodyPr/>
          <a:lstStyle/>
          <a:p>
            <a:pPr>
              <a:defRPr sz="1600"/>
            </a:pPr>
            <a:endParaRPr lang="es-CR"/>
          </a:p>
        </c:txPr>
        <c:crossAx val="183950720"/>
        <c:crosses val="autoZero"/>
        <c:auto val="1"/>
        <c:lblAlgn val="ctr"/>
        <c:lblOffset val="100"/>
        <c:noMultiLvlLbl val="0"/>
      </c:catAx>
      <c:valAx>
        <c:axId val="183950720"/>
        <c:scaling>
          <c:orientation val="minMax"/>
        </c:scaling>
        <c:delete val="0"/>
        <c:axPos val="l"/>
        <c:majorGridlines/>
        <c:title>
          <c:tx>
            <c:rich>
              <a:bodyPr/>
              <a:lstStyle/>
              <a:p>
                <a:pPr>
                  <a:defRPr/>
                </a:pPr>
                <a:r>
                  <a:rPr lang="es-CR" sz="1800" dirty="0" smtClean="0"/>
                  <a:t>Frecuencia</a:t>
                </a:r>
                <a:endParaRPr lang="es-CR" sz="1800" dirty="0"/>
              </a:p>
            </c:rich>
          </c:tx>
          <c:layout>
            <c:manualLayout>
              <c:xMode val="edge"/>
              <c:yMode val="edge"/>
              <c:x val="5.5555555555555558E-3"/>
              <c:y val="0.3190777194517353"/>
            </c:manualLayout>
          </c:layout>
          <c:overlay val="0"/>
        </c:title>
        <c:numFmt formatCode="General" sourceLinked="1"/>
        <c:majorTickMark val="out"/>
        <c:minorTickMark val="none"/>
        <c:tickLblPos val="nextTo"/>
        <c:txPr>
          <a:bodyPr/>
          <a:lstStyle/>
          <a:p>
            <a:pPr>
              <a:defRPr sz="1400"/>
            </a:pPr>
            <a:endParaRPr lang="es-CR"/>
          </a:p>
        </c:txPr>
        <c:crossAx val="18394880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1CF51F-F589-4DFE-8DC1-3958E6981172}" type="datetimeFigureOut">
              <a:rPr lang="es-CR" smtClean="0"/>
              <a:pPr/>
              <a:t>15/3/2018</a:t>
            </a:fld>
            <a:endParaRPr lang="es-C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D389A4-C6CA-4127-A2A2-0D9257762094}" type="slidenum">
              <a:rPr lang="es-CR" smtClean="0"/>
              <a:pPr/>
              <a:t>‹Nº›</a:t>
            </a:fld>
            <a:endParaRPr lang="es-CR"/>
          </a:p>
        </p:txBody>
      </p:sp>
    </p:spTree>
    <p:extLst>
      <p:ext uri="{BB962C8B-B14F-4D97-AF65-F5344CB8AC3E}">
        <p14:creationId xmlns:p14="http://schemas.microsoft.com/office/powerpoint/2010/main" val="3255050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R" dirty="0"/>
          </a:p>
        </p:txBody>
      </p:sp>
      <p:sp>
        <p:nvSpPr>
          <p:cNvPr id="4" name="3 Marcador de número de diapositiva"/>
          <p:cNvSpPr>
            <a:spLocks noGrp="1"/>
          </p:cNvSpPr>
          <p:nvPr>
            <p:ph type="sldNum" sz="quarter" idx="10"/>
          </p:nvPr>
        </p:nvSpPr>
        <p:spPr/>
        <p:txBody>
          <a:bodyPr/>
          <a:lstStyle/>
          <a:p>
            <a:fld id="{1B9142C2-C265-463A-899F-05AED3F47DB4}" type="slidenum">
              <a:rPr lang="es-CR" smtClean="0"/>
              <a:pPr/>
              <a:t>23</a:t>
            </a:fld>
            <a:endParaRPr lang="es-CR"/>
          </a:p>
        </p:txBody>
      </p:sp>
    </p:spTree>
    <p:extLst>
      <p:ext uri="{BB962C8B-B14F-4D97-AF65-F5344CB8AC3E}">
        <p14:creationId xmlns:p14="http://schemas.microsoft.com/office/powerpoint/2010/main" val="281132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15/03/2018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pPr/>
              <a:t>15/03/2018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0.jpeg"/><Relationship Id="rId5" Type="http://schemas.openxmlformats.org/officeDocument/2006/relationships/image" Target="../media/image109.emf"/><Relationship Id="rId4" Type="http://schemas.openxmlformats.org/officeDocument/2006/relationships/package" Target="../embeddings/Microsoft_Excel_Worksheet1.xlsx"/></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image" Target="../media/image113.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251520" y="188640"/>
            <a:ext cx="8712968" cy="2664296"/>
          </a:xfrm>
        </p:spPr>
        <p:txBody>
          <a:bodyPr>
            <a:normAutofit fontScale="90000"/>
          </a:bodyPr>
          <a:lstStyle/>
          <a:p>
            <a:r>
              <a:rPr lang="es-CR" dirty="0"/>
              <a:t>C</a:t>
            </a:r>
            <a:r>
              <a:rPr lang="es-CR" dirty="0" smtClean="0"/>
              <a:t>onceptos básicos, el método científico números relativos, representación de la información, medidas de posición y variabilidad.</a:t>
            </a:r>
            <a:endParaRPr lang="es-CR" dirty="0"/>
          </a:p>
        </p:txBody>
      </p:sp>
      <p:sp>
        <p:nvSpPr>
          <p:cNvPr id="3" name="2 Subtítulo"/>
          <p:cNvSpPr>
            <a:spLocks noGrp="1"/>
          </p:cNvSpPr>
          <p:nvPr>
            <p:ph type="subTitle" idx="1"/>
          </p:nvPr>
        </p:nvSpPr>
        <p:spPr>
          <a:xfrm>
            <a:off x="2483768" y="5877272"/>
            <a:ext cx="6400800" cy="744488"/>
          </a:xfrm>
        </p:spPr>
        <p:txBody>
          <a:bodyPr/>
          <a:lstStyle/>
          <a:p>
            <a:pPr algn="r"/>
            <a:r>
              <a:rPr lang="es-CR" dirty="0" smtClean="0"/>
              <a:t>Oscar Centeno Mora</a:t>
            </a:r>
            <a:endParaRPr lang="es-CR" dirty="0"/>
          </a:p>
        </p:txBody>
      </p:sp>
    </p:spTree>
    <p:extLst>
      <p:ext uri="{BB962C8B-B14F-4D97-AF65-F5344CB8AC3E}">
        <p14:creationId xmlns:p14="http://schemas.microsoft.com/office/powerpoint/2010/main" val="30641324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p:spPr>
        <p:txBody>
          <a:bodyPr>
            <a:normAutofit/>
          </a:bodyPr>
          <a:lstStyle/>
          <a:p>
            <a:pPr algn="ctr"/>
            <a:r>
              <a:rPr lang="es-CR" sz="3600" dirty="0" smtClean="0"/>
              <a:t>Datos Estadística y Análisis Estadísticos</a:t>
            </a:r>
            <a:endParaRPr lang="es-CR" sz="3600" dirty="0"/>
          </a:p>
        </p:txBody>
      </p:sp>
      <p:sp>
        <p:nvSpPr>
          <p:cNvPr id="3" name="2 Marcador de contenido"/>
          <p:cNvSpPr>
            <a:spLocks noGrp="1"/>
          </p:cNvSpPr>
          <p:nvPr>
            <p:ph sz="quarter" idx="1"/>
          </p:nvPr>
        </p:nvSpPr>
        <p:spPr>
          <a:xfrm>
            <a:off x="18030" y="1163688"/>
            <a:ext cx="5724128" cy="5760640"/>
          </a:xfrm>
        </p:spPr>
        <p:txBody>
          <a:bodyPr>
            <a:normAutofit/>
          </a:bodyPr>
          <a:lstStyle/>
          <a:p>
            <a:pPr algn="just"/>
            <a:r>
              <a:rPr lang="es-CR" sz="2400" b="1" dirty="0" smtClean="0"/>
              <a:t>Datos estadísticos</a:t>
            </a:r>
            <a:r>
              <a:rPr lang="es-CR" sz="2400" dirty="0" smtClean="0"/>
              <a:t>: son representativo crudas de los datos. Los cuadros, los gráficos, y datos sin un fin de aplicación de una técnica </a:t>
            </a:r>
            <a:r>
              <a:rPr lang="es-CR" sz="2400" dirty="0" err="1" smtClean="0"/>
              <a:t>inferencial</a:t>
            </a:r>
            <a:r>
              <a:rPr lang="es-CR" sz="2400" dirty="0" smtClean="0"/>
              <a:t> de por medio, son considerados como datos estadísticos.</a:t>
            </a:r>
          </a:p>
          <a:p>
            <a:pPr algn="just"/>
            <a:endParaRPr lang="es-CR" sz="2400" dirty="0" smtClean="0"/>
          </a:p>
          <a:p>
            <a:pPr algn="just"/>
            <a:r>
              <a:rPr lang="es-CR" sz="2400" b="1" dirty="0" smtClean="0"/>
              <a:t>Análisis estadísticos</a:t>
            </a:r>
            <a:r>
              <a:rPr lang="es-CR" sz="2400" dirty="0" smtClean="0"/>
              <a:t>: son todas las técnicas estadísticas que utilizan la matemática (probabilidades) y teoría estadística, para ser aplicada en la solución de un problema (en su mayoría inferencial). </a:t>
            </a:r>
            <a:endParaRPr lang="es-CR" sz="2400" dirty="0"/>
          </a:p>
        </p:txBody>
      </p:sp>
      <p:pic>
        <p:nvPicPr>
          <p:cNvPr id="9218" name="Picture 2" descr="http://plus.maths.org/issue23/features/data/data.jpg"/>
          <p:cNvPicPr>
            <a:picLocks noChangeAspect="1" noChangeArrowheads="1"/>
          </p:cNvPicPr>
          <p:nvPr/>
        </p:nvPicPr>
        <p:blipFill>
          <a:blip r:embed="rId2" cstate="print"/>
          <a:srcRect/>
          <a:stretch>
            <a:fillRect/>
          </a:stretch>
        </p:blipFill>
        <p:spPr bwMode="auto">
          <a:xfrm>
            <a:off x="6091225" y="980728"/>
            <a:ext cx="2757686" cy="2662313"/>
          </a:xfrm>
          <a:prstGeom prst="rect">
            <a:avLst/>
          </a:prstGeom>
          <a:noFill/>
        </p:spPr>
      </p:pic>
      <p:pic>
        <p:nvPicPr>
          <p:cNvPr id="9220" name="Picture 4" descr="http://www.vaticgroup.com/uploads/investigacion%20operaciones%20graf.jpg"/>
          <p:cNvPicPr>
            <a:picLocks noChangeAspect="1" noChangeArrowheads="1"/>
          </p:cNvPicPr>
          <p:nvPr/>
        </p:nvPicPr>
        <p:blipFill>
          <a:blip r:embed="rId3" cstate="print"/>
          <a:srcRect/>
          <a:stretch>
            <a:fillRect/>
          </a:stretch>
        </p:blipFill>
        <p:spPr bwMode="auto">
          <a:xfrm>
            <a:off x="6156176" y="3935986"/>
            <a:ext cx="2771800" cy="2413497"/>
          </a:xfrm>
          <a:prstGeom prst="rect">
            <a:avLst/>
          </a:prstGeom>
          <a:noFill/>
        </p:spPr>
      </p:pic>
    </p:spTree>
    <p:extLst>
      <p:ext uri="{BB962C8B-B14F-4D97-AF65-F5344CB8AC3E}">
        <p14:creationId xmlns:p14="http://schemas.microsoft.com/office/powerpoint/2010/main" val="196427479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836712"/>
          </a:xfrm>
        </p:spPr>
        <p:txBody>
          <a:bodyPr>
            <a:normAutofit fontScale="90000"/>
          </a:bodyPr>
          <a:lstStyle/>
          <a:p>
            <a:pPr algn="ctr"/>
            <a:r>
              <a:rPr lang="es-CR" dirty="0" smtClean="0"/>
              <a:t>Clasificación de la naturaleza de los datos</a:t>
            </a:r>
            <a:endParaRPr lang="es-CR" dirty="0"/>
          </a:p>
        </p:txBody>
      </p:sp>
      <p:sp>
        <p:nvSpPr>
          <p:cNvPr id="3" name="2 Marcador de contenido"/>
          <p:cNvSpPr>
            <a:spLocks noGrp="1"/>
          </p:cNvSpPr>
          <p:nvPr>
            <p:ph sz="quarter" idx="1"/>
          </p:nvPr>
        </p:nvSpPr>
        <p:spPr>
          <a:xfrm>
            <a:off x="179512" y="1052736"/>
            <a:ext cx="5796136" cy="5688632"/>
          </a:xfrm>
        </p:spPr>
        <p:txBody>
          <a:bodyPr>
            <a:normAutofit lnSpcReduction="10000"/>
          </a:bodyPr>
          <a:lstStyle/>
          <a:p>
            <a:pPr algn="just"/>
            <a:r>
              <a:rPr lang="es-CR" sz="2400" dirty="0" smtClean="0"/>
              <a:t>En </a:t>
            </a:r>
            <a:r>
              <a:rPr lang="es-CR" sz="2400" i="1" dirty="0" smtClean="0"/>
              <a:t>Estadística</a:t>
            </a:r>
            <a:r>
              <a:rPr lang="es-CR" sz="2400" dirty="0" smtClean="0"/>
              <a:t>, normalmente la información o datos son de dos tipos:</a:t>
            </a:r>
          </a:p>
          <a:p>
            <a:pPr algn="just"/>
            <a:endParaRPr lang="es-CR" sz="2400" dirty="0" smtClean="0"/>
          </a:p>
          <a:p>
            <a:pPr algn="just"/>
            <a:r>
              <a:rPr lang="es-CR" sz="2400" b="1" i="1" dirty="0" smtClean="0"/>
              <a:t>Datos cualitativos</a:t>
            </a:r>
            <a:r>
              <a:rPr lang="es-CR" sz="2400" dirty="0" smtClean="0"/>
              <a:t>: es toda la información que no se expresa necesariamente por números, y por lo tanto se suele denominar como características. Son muy comunes en estudios cualitativos (psicología, mercadeo, estudios de opinión, etc.).</a:t>
            </a:r>
          </a:p>
          <a:p>
            <a:pPr algn="just"/>
            <a:endParaRPr lang="es-CR" sz="2400" dirty="0" smtClean="0"/>
          </a:p>
          <a:p>
            <a:pPr algn="just"/>
            <a:r>
              <a:rPr lang="es-CR" sz="2400" b="1" i="1" dirty="0" smtClean="0"/>
              <a:t>Datos Cuantitativos</a:t>
            </a:r>
            <a:r>
              <a:rPr lang="es-CR" sz="2400" dirty="0" smtClean="0"/>
              <a:t>: involucra necesariamente datos numéricos. Muchos ejemplos se hayan en campos como la economía, demografía, y por supuesto en  el área de la salud.</a:t>
            </a:r>
            <a:endParaRPr lang="es-CR" sz="2400" dirty="0"/>
          </a:p>
        </p:txBody>
      </p:sp>
      <p:pic>
        <p:nvPicPr>
          <p:cNvPr id="8194" name="Picture 2" descr="http://www.negociosgt.com/fotos/imagenmercados/clip_image002.jpg?0.8613720602410446"/>
          <p:cNvPicPr>
            <a:picLocks noChangeAspect="1" noChangeArrowheads="1"/>
          </p:cNvPicPr>
          <p:nvPr/>
        </p:nvPicPr>
        <p:blipFill>
          <a:blip r:embed="rId2" cstate="print"/>
          <a:srcRect/>
          <a:stretch>
            <a:fillRect/>
          </a:stretch>
        </p:blipFill>
        <p:spPr bwMode="auto">
          <a:xfrm>
            <a:off x="6516216" y="1196752"/>
            <a:ext cx="2376264" cy="2304256"/>
          </a:xfrm>
          <a:prstGeom prst="rect">
            <a:avLst/>
          </a:prstGeom>
          <a:noFill/>
        </p:spPr>
      </p:pic>
      <p:pic>
        <p:nvPicPr>
          <p:cNvPr id="8198" name="Picture 6" descr="http://www.cienladrillos.com/images/2008/02/datos.jpg"/>
          <p:cNvPicPr>
            <a:picLocks noChangeAspect="1" noChangeArrowheads="1"/>
          </p:cNvPicPr>
          <p:nvPr/>
        </p:nvPicPr>
        <p:blipFill>
          <a:blip r:embed="rId3" cstate="print"/>
          <a:srcRect/>
          <a:stretch>
            <a:fillRect/>
          </a:stretch>
        </p:blipFill>
        <p:spPr bwMode="auto">
          <a:xfrm>
            <a:off x="6372200" y="3645024"/>
            <a:ext cx="2592287" cy="2880320"/>
          </a:xfrm>
          <a:prstGeom prst="rect">
            <a:avLst/>
          </a:prstGeom>
          <a:noFill/>
        </p:spPr>
      </p:pic>
    </p:spTree>
    <p:extLst>
      <p:ext uri="{BB962C8B-B14F-4D97-AF65-F5344CB8AC3E}">
        <p14:creationId xmlns:p14="http://schemas.microsoft.com/office/powerpoint/2010/main" val="132337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0"/>
            <a:ext cx="8784976" cy="908720"/>
          </a:xfrm>
        </p:spPr>
        <p:txBody>
          <a:bodyPr>
            <a:normAutofit/>
          </a:bodyPr>
          <a:lstStyle/>
          <a:p>
            <a:pPr algn="ctr"/>
            <a:r>
              <a:rPr lang="es-CR" sz="3600" dirty="0" smtClean="0"/>
              <a:t>Escala de medición: nominal</a:t>
            </a:r>
            <a:endParaRPr lang="es-CR" sz="3600" dirty="0"/>
          </a:p>
        </p:txBody>
      </p:sp>
      <p:sp>
        <p:nvSpPr>
          <p:cNvPr id="3" name="2 Marcador de contenido"/>
          <p:cNvSpPr>
            <a:spLocks noGrp="1"/>
          </p:cNvSpPr>
          <p:nvPr>
            <p:ph sz="quarter" idx="1"/>
          </p:nvPr>
        </p:nvSpPr>
        <p:spPr>
          <a:xfrm>
            <a:off x="179512" y="1196752"/>
            <a:ext cx="5688632" cy="5184576"/>
          </a:xfrm>
        </p:spPr>
        <p:txBody>
          <a:bodyPr>
            <a:normAutofit fontScale="92500"/>
          </a:bodyPr>
          <a:lstStyle/>
          <a:p>
            <a:pPr algn="just"/>
            <a:r>
              <a:rPr lang="es-CR" sz="2400" dirty="0" smtClean="0"/>
              <a:t>La información o los datos (cualitativos como cuantitativos) se encuentran siempre en una de las siguientes 4 escalas de medición:</a:t>
            </a:r>
          </a:p>
          <a:p>
            <a:pPr algn="just"/>
            <a:endParaRPr lang="es-CR" sz="2400" dirty="0" smtClean="0"/>
          </a:p>
          <a:p>
            <a:pPr algn="just">
              <a:buNone/>
            </a:pPr>
            <a:r>
              <a:rPr lang="es-CR" sz="2400" dirty="0"/>
              <a:t> </a:t>
            </a:r>
            <a:r>
              <a:rPr lang="es-CR" sz="2400" dirty="0" smtClean="0"/>
              <a:t>  </a:t>
            </a:r>
            <a:r>
              <a:rPr lang="es-CR" sz="2400" b="1" i="1" dirty="0" smtClean="0"/>
              <a:t>Nominal</a:t>
            </a:r>
            <a:r>
              <a:rPr lang="es-CR" sz="2400" dirty="0" smtClean="0"/>
              <a:t>: cuando se tiene una característica para la cual se pueden definir categorías diferentes, pero no es posible ordenar esas categorías, ni decir de qué manera una es superior a la otra. En este caso se tendría una escala </a:t>
            </a:r>
            <a:r>
              <a:rPr lang="es-CR" sz="2400" b="1" dirty="0" smtClean="0"/>
              <a:t>nominal</a:t>
            </a:r>
            <a:r>
              <a:rPr lang="es-CR" sz="2400" dirty="0" smtClean="0"/>
              <a:t>.</a:t>
            </a:r>
          </a:p>
          <a:p>
            <a:pPr algn="just">
              <a:buNone/>
            </a:pPr>
            <a:endParaRPr lang="es-CR" sz="2400" dirty="0" smtClean="0"/>
          </a:p>
          <a:p>
            <a:pPr algn="just">
              <a:buNone/>
            </a:pPr>
            <a:r>
              <a:rPr lang="es-CR" sz="2400" dirty="0" smtClean="0"/>
              <a:t>Ejemplos: sexo, estado civil, país de nacimiento, color del pelo, etc.</a:t>
            </a:r>
            <a:endParaRPr lang="es-CR" sz="2400" dirty="0"/>
          </a:p>
        </p:txBody>
      </p:sp>
      <p:pic>
        <p:nvPicPr>
          <p:cNvPr id="7170" name="Picture 2" descr="http://4.bp.blogspot.com/_kkxda0Gkgzw/Sp7AlTlS5TI/AAAAAAAAAUQ/69SQAeGz63Y/s400/hombre-mujer.jpg"/>
          <p:cNvPicPr>
            <a:picLocks noChangeAspect="1" noChangeArrowheads="1"/>
          </p:cNvPicPr>
          <p:nvPr/>
        </p:nvPicPr>
        <p:blipFill>
          <a:blip r:embed="rId2" cstate="print"/>
          <a:srcRect/>
          <a:stretch>
            <a:fillRect/>
          </a:stretch>
        </p:blipFill>
        <p:spPr bwMode="auto">
          <a:xfrm>
            <a:off x="6191672" y="1052736"/>
            <a:ext cx="2952328" cy="2214246"/>
          </a:xfrm>
          <a:prstGeom prst="rect">
            <a:avLst/>
          </a:prstGeom>
          <a:noFill/>
        </p:spPr>
      </p:pic>
      <p:pic>
        <p:nvPicPr>
          <p:cNvPr id="7172" name="Picture 4" descr="http://3.bp.blogspot.com/_DJquP9vsjD8/R1ND217uVgI/AAAAAAAAAzA/lC5hlT9NvKA/s400/PAISES+RICOS.jpg"/>
          <p:cNvPicPr>
            <a:picLocks noChangeAspect="1" noChangeArrowheads="1"/>
          </p:cNvPicPr>
          <p:nvPr/>
        </p:nvPicPr>
        <p:blipFill>
          <a:blip r:embed="rId3" cstate="print"/>
          <a:srcRect/>
          <a:stretch>
            <a:fillRect/>
          </a:stretch>
        </p:blipFill>
        <p:spPr bwMode="auto">
          <a:xfrm>
            <a:off x="6228184" y="3645024"/>
            <a:ext cx="2736304" cy="2952328"/>
          </a:xfrm>
          <a:prstGeom prst="rect">
            <a:avLst/>
          </a:prstGeom>
          <a:noFill/>
        </p:spPr>
      </p:pic>
    </p:spTree>
    <p:extLst>
      <p:ext uri="{BB962C8B-B14F-4D97-AF65-F5344CB8AC3E}">
        <p14:creationId xmlns:p14="http://schemas.microsoft.com/office/powerpoint/2010/main" val="2604293542"/>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836712"/>
            <a:ext cx="5832648" cy="5688631"/>
          </a:xfrm>
        </p:spPr>
        <p:txBody>
          <a:bodyPr>
            <a:normAutofit lnSpcReduction="10000"/>
          </a:bodyPr>
          <a:lstStyle/>
          <a:p>
            <a:pPr algn="just">
              <a:buNone/>
            </a:pPr>
            <a:r>
              <a:rPr lang="es-CR" sz="2400" dirty="0"/>
              <a:t> </a:t>
            </a:r>
            <a:r>
              <a:rPr lang="es-CR" sz="2400" b="1" i="1" dirty="0" smtClean="0"/>
              <a:t>Ordinal</a:t>
            </a:r>
            <a:r>
              <a:rPr lang="es-CR" sz="2400" dirty="0" smtClean="0"/>
              <a:t>: en un sistema de medición nominal, no es posible decir si dos características son iguales o diferentes. En los datos cualitativos hay situaciones en donde no se tiene una unidad de medida numérica, pero estamos en capacidad de determinar si los objetos tienen más o menos de la característica de interés, y por lo tanto es posible ordenarlos. Cuando tenemos datos cualitativos pero se pueden de cierta forma ordena, estamos en presencia de una escala de medición </a:t>
            </a:r>
            <a:r>
              <a:rPr lang="es-CR" sz="2400" b="1" i="1" dirty="0" smtClean="0"/>
              <a:t>ordinal</a:t>
            </a:r>
            <a:r>
              <a:rPr lang="es-CR" sz="2400" dirty="0" smtClean="0"/>
              <a:t>.</a:t>
            </a:r>
          </a:p>
          <a:p>
            <a:pPr>
              <a:buNone/>
            </a:pPr>
            <a:endParaRPr lang="es-CR" sz="2400" dirty="0" smtClean="0"/>
          </a:p>
          <a:p>
            <a:pPr algn="just">
              <a:buNone/>
            </a:pPr>
            <a:r>
              <a:rPr lang="es-CR" sz="2400" dirty="0" smtClean="0"/>
              <a:t>Ejemplos: grado académico, intensidad del dolor, posición militar, etc. </a:t>
            </a:r>
          </a:p>
          <a:p>
            <a:pPr>
              <a:buNone/>
            </a:pPr>
            <a:endParaRPr lang="es-CR" sz="2400" dirty="0" smtClean="0"/>
          </a:p>
          <a:p>
            <a:pPr>
              <a:buNone/>
            </a:pPr>
            <a:endParaRPr lang="es-CR" sz="2400" dirty="0"/>
          </a:p>
        </p:txBody>
      </p:sp>
      <p:sp>
        <p:nvSpPr>
          <p:cNvPr id="4" name="1 Título"/>
          <p:cNvSpPr>
            <a:spLocks noGrp="1"/>
          </p:cNvSpPr>
          <p:nvPr>
            <p:ph type="title"/>
          </p:nvPr>
        </p:nvSpPr>
        <p:spPr>
          <a:xfrm>
            <a:off x="179512" y="0"/>
            <a:ext cx="8784976" cy="764704"/>
          </a:xfrm>
        </p:spPr>
        <p:txBody>
          <a:bodyPr>
            <a:normAutofit/>
          </a:bodyPr>
          <a:lstStyle/>
          <a:p>
            <a:pPr algn="ctr"/>
            <a:r>
              <a:rPr lang="es-CR" sz="3600" dirty="0" smtClean="0"/>
              <a:t>Escala de medición: ordinal</a:t>
            </a:r>
            <a:endParaRPr lang="es-CR" sz="3600" dirty="0"/>
          </a:p>
        </p:txBody>
      </p:sp>
      <p:pic>
        <p:nvPicPr>
          <p:cNvPr id="6146" name="Picture 2" descr="http://deconceptos.com/wp-content/uploads/2009/12/concepto-de-jerarquia.jpg"/>
          <p:cNvPicPr>
            <a:picLocks noChangeAspect="1" noChangeArrowheads="1"/>
          </p:cNvPicPr>
          <p:nvPr/>
        </p:nvPicPr>
        <p:blipFill>
          <a:blip r:embed="rId2" cstate="print"/>
          <a:srcRect/>
          <a:stretch>
            <a:fillRect/>
          </a:stretch>
        </p:blipFill>
        <p:spPr bwMode="auto">
          <a:xfrm>
            <a:off x="6516216" y="980728"/>
            <a:ext cx="2381250" cy="2562226"/>
          </a:xfrm>
          <a:prstGeom prst="rect">
            <a:avLst/>
          </a:prstGeom>
          <a:noFill/>
        </p:spPr>
      </p:pic>
      <p:pic>
        <p:nvPicPr>
          <p:cNvPr id="6148" name="Picture 4" descr="http://www.linternaute.com/histoire/magazine/dossier/06/portraits-revolution/images/napoleon.png"/>
          <p:cNvPicPr>
            <a:picLocks noChangeAspect="1" noChangeArrowheads="1"/>
          </p:cNvPicPr>
          <p:nvPr/>
        </p:nvPicPr>
        <p:blipFill>
          <a:blip r:embed="rId3" cstate="print"/>
          <a:srcRect/>
          <a:stretch>
            <a:fillRect/>
          </a:stretch>
        </p:blipFill>
        <p:spPr bwMode="auto">
          <a:xfrm>
            <a:off x="6660232" y="3745835"/>
            <a:ext cx="2287895" cy="2898001"/>
          </a:xfrm>
          <a:prstGeom prst="rect">
            <a:avLst/>
          </a:prstGeom>
          <a:noFill/>
        </p:spPr>
      </p:pic>
    </p:spTree>
    <p:extLst>
      <p:ext uri="{BB962C8B-B14F-4D97-AF65-F5344CB8AC3E}">
        <p14:creationId xmlns:p14="http://schemas.microsoft.com/office/powerpoint/2010/main" val="1510119636"/>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980729"/>
            <a:ext cx="5112568" cy="5688631"/>
          </a:xfrm>
        </p:spPr>
        <p:txBody>
          <a:bodyPr>
            <a:normAutofit lnSpcReduction="10000"/>
          </a:bodyPr>
          <a:lstStyle/>
          <a:p>
            <a:pPr algn="just">
              <a:buNone/>
            </a:pPr>
            <a:r>
              <a:rPr lang="es-CR" sz="2400" b="1" i="1" dirty="0" smtClean="0"/>
              <a:t>Intervalo</a:t>
            </a:r>
            <a:r>
              <a:rPr lang="es-CR" sz="2400" dirty="0" smtClean="0"/>
              <a:t>: a partir de esta escala ya se tienen informaciones numéricas. La diferencia entre la escala de medición por </a:t>
            </a:r>
            <a:r>
              <a:rPr lang="es-CR" sz="2400" b="1" i="1" dirty="0" smtClean="0"/>
              <a:t>intervalos</a:t>
            </a:r>
            <a:r>
              <a:rPr lang="es-CR" sz="2400" dirty="0" smtClean="0"/>
              <a:t> y la de </a:t>
            </a:r>
            <a:r>
              <a:rPr lang="es-CR" sz="2400" b="1" dirty="0" smtClean="0"/>
              <a:t>razón</a:t>
            </a:r>
            <a:r>
              <a:rPr lang="es-CR" sz="2400" dirty="0" smtClean="0"/>
              <a:t>, es que en la de intervalos el “cero” (0) es fijado arbitrariamente, por lo que no se indica ausencia de lo que se mide.  De igual forma, información proveniente de hechos subjetivos o valoraciones se pueden clasificar como escalas por </a:t>
            </a:r>
            <a:r>
              <a:rPr lang="es-CR" sz="2400" b="1" i="1" dirty="0" smtClean="0"/>
              <a:t>intervalo</a:t>
            </a:r>
            <a:r>
              <a:rPr lang="es-CR" sz="2400" dirty="0" smtClean="0"/>
              <a:t>. </a:t>
            </a:r>
          </a:p>
          <a:p>
            <a:pPr algn="just">
              <a:buNone/>
            </a:pPr>
            <a:endParaRPr lang="es-CR" sz="2400" dirty="0" smtClean="0"/>
          </a:p>
          <a:p>
            <a:pPr algn="just">
              <a:buNone/>
            </a:pPr>
            <a:r>
              <a:rPr lang="es-CR" sz="2400" dirty="0" smtClean="0"/>
              <a:t>Ejemplos: la temperatura, el tiempo, la medición del IQ, las escalas Likert, etc.</a:t>
            </a:r>
          </a:p>
          <a:p>
            <a:pPr>
              <a:buNone/>
            </a:pPr>
            <a:endParaRPr lang="es-CR" sz="2400" dirty="0" smtClean="0"/>
          </a:p>
          <a:p>
            <a:pPr>
              <a:buNone/>
            </a:pPr>
            <a:endParaRPr lang="es-CR" sz="2400" dirty="0" smtClean="0"/>
          </a:p>
          <a:p>
            <a:pPr>
              <a:buNone/>
            </a:pPr>
            <a:endParaRPr lang="es-CR" sz="2400" dirty="0"/>
          </a:p>
        </p:txBody>
      </p:sp>
      <p:sp>
        <p:nvSpPr>
          <p:cNvPr id="4" name="1 Título"/>
          <p:cNvSpPr>
            <a:spLocks noGrp="1"/>
          </p:cNvSpPr>
          <p:nvPr>
            <p:ph type="title"/>
          </p:nvPr>
        </p:nvSpPr>
        <p:spPr>
          <a:xfrm>
            <a:off x="179512" y="0"/>
            <a:ext cx="8784976" cy="908720"/>
          </a:xfrm>
        </p:spPr>
        <p:txBody>
          <a:bodyPr>
            <a:normAutofit/>
          </a:bodyPr>
          <a:lstStyle/>
          <a:p>
            <a:pPr algn="ctr"/>
            <a:r>
              <a:rPr lang="es-CR" sz="3600" dirty="0" smtClean="0"/>
              <a:t>Escala de medición: intervalo</a:t>
            </a:r>
            <a:endParaRPr lang="es-CR" sz="3600" dirty="0"/>
          </a:p>
        </p:txBody>
      </p:sp>
      <p:pic>
        <p:nvPicPr>
          <p:cNvPr id="5122" name="Picture 2" descr="http://www.plantasyjardines.es/wp-content/uploads/2010/01/temperatura.jpg"/>
          <p:cNvPicPr>
            <a:picLocks noChangeAspect="1" noChangeArrowheads="1"/>
          </p:cNvPicPr>
          <p:nvPr/>
        </p:nvPicPr>
        <p:blipFill>
          <a:blip r:embed="rId2" cstate="print"/>
          <a:srcRect/>
          <a:stretch>
            <a:fillRect/>
          </a:stretch>
        </p:blipFill>
        <p:spPr bwMode="auto">
          <a:xfrm>
            <a:off x="5678363" y="980729"/>
            <a:ext cx="3286125" cy="3456383"/>
          </a:xfrm>
          <a:prstGeom prst="rect">
            <a:avLst/>
          </a:prstGeom>
          <a:noFill/>
        </p:spPr>
      </p:pic>
      <p:pic>
        <p:nvPicPr>
          <p:cNvPr id="5124" name="Picture 4" descr="http://www.ocompras.com/images/2008/01/reloj-izquierdas.jpg"/>
          <p:cNvPicPr>
            <a:picLocks noChangeAspect="1" noChangeArrowheads="1"/>
          </p:cNvPicPr>
          <p:nvPr/>
        </p:nvPicPr>
        <p:blipFill>
          <a:blip r:embed="rId3" cstate="print"/>
          <a:srcRect/>
          <a:stretch>
            <a:fillRect/>
          </a:stretch>
        </p:blipFill>
        <p:spPr bwMode="auto">
          <a:xfrm>
            <a:off x="6372200" y="4581128"/>
            <a:ext cx="2088232" cy="2088232"/>
          </a:xfrm>
          <a:prstGeom prst="rect">
            <a:avLst/>
          </a:prstGeom>
          <a:noFill/>
        </p:spPr>
      </p:pic>
    </p:spTree>
    <p:extLst>
      <p:ext uri="{BB962C8B-B14F-4D97-AF65-F5344CB8AC3E}">
        <p14:creationId xmlns:p14="http://schemas.microsoft.com/office/powerpoint/2010/main" val="180722091"/>
      </p:ext>
    </p:extLst>
  </p:cSld>
  <p:clrMapOvr>
    <a:masterClrMapping/>
  </p:clrMapOvr>
  <p:transition spd="slow">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268760"/>
            <a:ext cx="5616624" cy="5328592"/>
          </a:xfrm>
        </p:spPr>
        <p:txBody>
          <a:bodyPr>
            <a:normAutofit/>
          </a:bodyPr>
          <a:lstStyle/>
          <a:p>
            <a:pPr algn="just">
              <a:buNone/>
            </a:pPr>
            <a:r>
              <a:rPr lang="es-CR" sz="2400" dirty="0"/>
              <a:t> </a:t>
            </a:r>
            <a:r>
              <a:rPr lang="es-CR" sz="2400" b="1" i="1" dirty="0" smtClean="0"/>
              <a:t>Razón:</a:t>
            </a:r>
            <a:r>
              <a:rPr lang="es-CR" sz="2400" dirty="0" smtClean="0"/>
              <a:t> al igual que en la escala de intervalo, las observaciones derivadas de esta contienen observaciones numéricas. Sin embargo en este caso el “cero”  (0) si es verdadero y absoluto, e indica ausencia de la característica de interés. Así, por ejemplo, si tenemos una observación de cero, entonces es que no hay nada.</a:t>
            </a:r>
          </a:p>
          <a:p>
            <a:pPr>
              <a:buNone/>
            </a:pPr>
            <a:endParaRPr lang="es-CR" sz="2400" dirty="0" smtClean="0"/>
          </a:p>
          <a:p>
            <a:pPr>
              <a:buNone/>
            </a:pPr>
            <a:r>
              <a:rPr lang="es-CR" sz="2400" dirty="0" smtClean="0"/>
              <a:t>Ejemplo: peso, volumen, cantidad de glóbulos rojos, dinero, altura, etc.  	</a:t>
            </a:r>
            <a:endParaRPr lang="es-CR" sz="2400" dirty="0"/>
          </a:p>
        </p:txBody>
      </p:sp>
      <p:sp>
        <p:nvSpPr>
          <p:cNvPr id="4" name="1 Título"/>
          <p:cNvSpPr>
            <a:spLocks noGrp="1"/>
          </p:cNvSpPr>
          <p:nvPr>
            <p:ph type="title"/>
          </p:nvPr>
        </p:nvSpPr>
        <p:spPr>
          <a:xfrm>
            <a:off x="179512" y="0"/>
            <a:ext cx="8784976" cy="908720"/>
          </a:xfrm>
        </p:spPr>
        <p:txBody>
          <a:bodyPr/>
          <a:lstStyle/>
          <a:p>
            <a:pPr algn="ctr"/>
            <a:r>
              <a:rPr lang="es-CR" dirty="0" smtClean="0"/>
              <a:t>Escala de medición</a:t>
            </a:r>
            <a:endParaRPr lang="es-CR" dirty="0"/>
          </a:p>
        </p:txBody>
      </p:sp>
      <p:pic>
        <p:nvPicPr>
          <p:cNvPr id="4098" name="Picture 2" descr="http://www.vitadelia.com/images/2008/05/obesidad.gif"/>
          <p:cNvPicPr>
            <a:picLocks noChangeAspect="1" noChangeArrowheads="1"/>
          </p:cNvPicPr>
          <p:nvPr/>
        </p:nvPicPr>
        <p:blipFill>
          <a:blip r:embed="rId2" cstate="print"/>
          <a:srcRect/>
          <a:stretch>
            <a:fillRect/>
          </a:stretch>
        </p:blipFill>
        <p:spPr bwMode="auto">
          <a:xfrm>
            <a:off x="6156176" y="1124744"/>
            <a:ext cx="2808312" cy="2808312"/>
          </a:xfrm>
          <a:prstGeom prst="rect">
            <a:avLst/>
          </a:prstGeom>
          <a:noFill/>
        </p:spPr>
      </p:pic>
      <p:pic>
        <p:nvPicPr>
          <p:cNvPr id="4100" name="Picture 4" descr="http://vanesasg.files.wordpress.com/2009/01/dinero.gif?w=390&amp;h=352"/>
          <p:cNvPicPr>
            <a:picLocks noChangeAspect="1" noChangeArrowheads="1"/>
          </p:cNvPicPr>
          <p:nvPr/>
        </p:nvPicPr>
        <p:blipFill>
          <a:blip r:embed="rId3" cstate="print"/>
          <a:srcRect/>
          <a:stretch>
            <a:fillRect/>
          </a:stretch>
        </p:blipFill>
        <p:spPr bwMode="auto">
          <a:xfrm>
            <a:off x="6084168" y="4077072"/>
            <a:ext cx="2736304" cy="2448272"/>
          </a:xfrm>
          <a:prstGeom prst="rect">
            <a:avLst/>
          </a:prstGeom>
          <a:noFill/>
        </p:spPr>
      </p:pic>
    </p:spTree>
    <p:extLst>
      <p:ext uri="{BB962C8B-B14F-4D97-AF65-F5344CB8AC3E}">
        <p14:creationId xmlns:p14="http://schemas.microsoft.com/office/powerpoint/2010/main" val="26878714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052736"/>
            <a:ext cx="5904656" cy="5616624"/>
          </a:xfrm>
        </p:spPr>
        <p:txBody>
          <a:bodyPr>
            <a:normAutofit/>
          </a:bodyPr>
          <a:lstStyle/>
          <a:p>
            <a:pPr algn="just"/>
            <a:r>
              <a:rPr lang="es-CR" sz="2400" dirty="0" smtClean="0"/>
              <a:t>En estadística solemos llamar a las dos primeras escalas de medición como datos categóricos o cualitativos, mientras que las últimas escalas se denominan como mediciones métrica o datos cuantitativos.</a:t>
            </a:r>
          </a:p>
          <a:p>
            <a:pPr algn="just"/>
            <a:endParaRPr lang="es-CR" sz="2400" dirty="0" smtClean="0"/>
          </a:p>
          <a:p>
            <a:pPr algn="just"/>
            <a:r>
              <a:rPr lang="es-CR" sz="2400" dirty="0" smtClean="0"/>
              <a:t>¿Para qué sirven los niveles de medición en estadística?</a:t>
            </a:r>
          </a:p>
          <a:p>
            <a:pPr algn="just"/>
            <a:endParaRPr lang="es-CR" sz="2400" dirty="0" smtClean="0"/>
          </a:p>
          <a:p>
            <a:pPr algn="just"/>
            <a:r>
              <a:rPr lang="es-CR" sz="2400" dirty="0" smtClean="0"/>
              <a:t>Esto ayuda a saber que tipo de pruebas o análisis estadístico se debe llevar a cabo. </a:t>
            </a:r>
            <a:endParaRPr lang="es-CR" sz="2400" dirty="0"/>
          </a:p>
        </p:txBody>
      </p:sp>
      <p:sp>
        <p:nvSpPr>
          <p:cNvPr id="4" name="1 Título"/>
          <p:cNvSpPr>
            <a:spLocks noGrp="1"/>
          </p:cNvSpPr>
          <p:nvPr>
            <p:ph type="title"/>
          </p:nvPr>
        </p:nvSpPr>
        <p:spPr>
          <a:xfrm>
            <a:off x="179512" y="0"/>
            <a:ext cx="8784976" cy="908720"/>
          </a:xfrm>
        </p:spPr>
        <p:txBody>
          <a:bodyPr/>
          <a:lstStyle/>
          <a:p>
            <a:pPr algn="ctr"/>
            <a:r>
              <a:rPr lang="es-CR" dirty="0" smtClean="0"/>
              <a:t>Escala de medición</a:t>
            </a:r>
            <a:endParaRPr lang="es-CR" dirty="0"/>
          </a:p>
        </p:txBody>
      </p:sp>
      <p:pic>
        <p:nvPicPr>
          <p:cNvPr id="3074" name="Picture 2" descr="http://t2.gstatic.com/images?q=tbn:olOqYTG_ZGpc5M:http://mobile-brain-trainer.kitmaker.com/images/imagen_profe.jpg&amp;t=1"/>
          <p:cNvPicPr>
            <a:picLocks noChangeAspect="1" noChangeArrowheads="1"/>
          </p:cNvPicPr>
          <p:nvPr/>
        </p:nvPicPr>
        <p:blipFill>
          <a:blip r:embed="rId2" cstate="print"/>
          <a:srcRect/>
          <a:stretch>
            <a:fillRect/>
          </a:stretch>
        </p:blipFill>
        <p:spPr bwMode="auto">
          <a:xfrm>
            <a:off x="6671445" y="1052736"/>
            <a:ext cx="2232248" cy="2520280"/>
          </a:xfrm>
          <a:prstGeom prst="rect">
            <a:avLst/>
          </a:prstGeom>
          <a:noFill/>
        </p:spPr>
      </p:pic>
      <p:pic>
        <p:nvPicPr>
          <p:cNvPr id="3076" name="Picture 4" descr="http://comps.fotosearch.com/comp/UNC/UNC182/uno-experimento-bioingenieria_~u15868598.jpg"/>
          <p:cNvPicPr>
            <a:picLocks noChangeAspect="1" noChangeArrowheads="1"/>
          </p:cNvPicPr>
          <p:nvPr/>
        </p:nvPicPr>
        <p:blipFill>
          <a:blip r:embed="rId3" cstate="print"/>
          <a:srcRect/>
          <a:stretch>
            <a:fillRect/>
          </a:stretch>
        </p:blipFill>
        <p:spPr bwMode="auto">
          <a:xfrm>
            <a:off x="6826052" y="4077072"/>
            <a:ext cx="2317948" cy="2410667"/>
          </a:xfrm>
          <a:prstGeom prst="rect">
            <a:avLst/>
          </a:prstGeom>
          <a:noFill/>
        </p:spPr>
      </p:pic>
    </p:spTree>
    <p:extLst>
      <p:ext uri="{BB962C8B-B14F-4D97-AF65-F5344CB8AC3E}">
        <p14:creationId xmlns:p14="http://schemas.microsoft.com/office/powerpoint/2010/main" val="175032483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0"/>
            <a:ext cx="8784976" cy="908720"/>
          </a:xfrm>
        </p:spPr>
        <p:txBody>
          <a:bodyPr/>
          <a:lstStyle/>
          <a:p>
            <a:pPr algn="ctr"/>
            <a:r>
              <a:rPr lang="es-CR" dirty="0" smtClean="0"/>
              <a:t>Escala de medición</a:t>
            </a:r>
            <a:endParaRPr lang="es-CR" dirty="0"/>
          </a:p>
        </p:txBody>
      </p:sp>
      <p:sp>
        <p:nvSpPr>
          <p:cNvPr id="6" name="5 Flecha arriba"/>
          <p:cNvSpPr/>
          <p:nvPr/>
        </p:nvSpPr>
        <p:spPr>
          <a:xfrm>
            <a:off x="1259632" y="1052736"/>
            <a:ext cx="1080120" cy="5472608"/>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R"/>
          </a:p>
        </p:txBody>
      </p:sp>
      <p:cxnSp>
        <p:nvCxnSpPr>
          <p:cNvPr id="8" name="7 Conector recto"/>
          <p:cNvCxnSpPr/>
          <p:nvPr/>
        </p:nvCxnSpPr>
        <p:spPr>
          <a:xfrm>
            <a:off x="2267744" y="1700808"/>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2339752" y="3140968"/>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2339752" y="4725144"/>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2339752" y="6165304"/>
            <a:ext cx="273630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5292080" y="1124744"/>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Razón</a:t>
            </a:r>
            <a:endParaRPr lang="es-CR" dirty="0"/>
          </a:p>
        </p:txBody>
      </p:sp>
      <p:sp>
        <p:nvSpPr>
          <p:cNvPr id="13" name="12 Rectángulo redondeado"/>
          <p:cNvSpPr/>
          <p:nvPr/>
        </p:nvSpPr>
        <p:spPr>
          <a:xfrm>
            <a:off x="5292080" y="2636912"/>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Intervalo</a:t>
            </a:r>
            <a:endParaRPr lang="es-CR" dirty="0"/>
          </a:p>
        </p:txBody>
      </p:sp>
      <p:sp>
        <p:nvSpPr>
          <p:cNvPr id="14" name="13 Rectángulo redondeado"/>
          <p:cNvSpPr/>
          <p:nvPr/>
        </p:nvSpPr>
        <p:spPr>
          <a:xfrm>
            <a:off x="5292080" y="4149080"/>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Ordinal</a:t>
            </a:r>
            <a:endParaRPr lang="es-CR" dirty="0"/>
          </a:p>
        </p:txBody>
      </p:sp>
      <p:sp>
        <p:nvSpPr>
          <p:cNvPr id="15" name="14 Rectángulo redondeado"/>
          <p:cNvSpPr/>
          <p:nvPr/>
        </p:nvSpPr>
        <p:spPr>
          <a:xfrm>
            <a:off x="5292080" y="5661248"/>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Nominal</a:t>
            </a:r>
            <a:endParaRPr lang="es-CR" dirty="0"/>
          </a:p>
        </p:txBody>
      </p:sp>
      <p:sp>
        <p:nvSpPr>
          <p:cNvPr id="17" name="16 Rectángulo redondeado"/>
          <p:cNvSpPr/>
          <p:nvPr/>
        </p:nvSpPr>
        <p:spPr>
          <a:xfrm rot="16200000">
            <a:off x="-1620688" y="3645024"/>
            <a:ext cx="4824536" cy="9361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R" sz="3200" dirty="0" smtClean="0"/>
              <a:t>Ganancia de información</a:t>
            </a:r>
            <a:endParaRPr lang="es-CR" sz="3200" dirty="0"/>
          </a:p>
        </p:txBody>
      </p:sp>
    </p:spTree>
    <p:extLst>
      <p:ext uri="{BB962C8B-B14F-4D97-AF65-F5344CB8AC3E}">
        <p14:creationId xmlns:p14="http://schemas.microsoft.com/office/powerpoint/2010/main" val="42495630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988840"/>
            <a:ext cx="8229600" cy="1143000"/>
          </a:xfrm>
        </p:spPr>
        <p:txBody>
          <a:bodyPr/>
          <a:lstStyle/>
          <a:p>
            <a:r>
              <a:rPr lang="es-CR" dirty="0" smtClean="0"/>
              <a:t>El método científico</a:t>
            </a:r>
            <a:endParaRPr lang="es-CR" dirty="0"/>
          </a:p>
        </p:txBody>
      </p:sp>
    </p:spTree>
    <p:extLst>
      <p:ext uri="{BB962C8B-B14F-4D97-AF65-F5344CB8AC3E}">
        <p14:creationId xmlns:p14="http://schemas.microsoft.com/office/powerpoint/2010/main" val="3851114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1406" y="0"/>
            <a:ext cx="8858312" cy="785794"/>
          </a:xfrm>
        </p:spPr>
        <p:txBody>
          <a:bodyPr>
            <a:normAutofit/>
          </a:bodyPr>
          <a:lstStyle/>
          <a:p>
            <a:pPr algn="ctr"/>
            <a:r>
              <a:rPr lang="es-CR" sz="3600" dirty="0" smtClean="0"/>
              <a:t>Fases en una investigación en Estadística</a:t>
            </a:r>
            <a:endParaRPr lang="es-CR" sz="3600" dirty="0"/>
          </a:p>
        </p:txBody>
      </p:sp>
      <p:sp>
        <p:nvSpPr>
          <p:cNvPr id="3" name="2 Marcador de contenido"/>
          <p:cNvSpPr>
            <a:spLocks noGrp="1"/>
          </p:cNvSpPr>
          <p:nvPr>
            <p:ph sz="quarter" idx="1"/>
          </p:nvPr>
        </p:nvSpPr>
        <p:spPr>
          <a:xfrm>
            <a:off x="142844" y="1071546"/>
            <a:ext cx="6589396" cy="5357850"/>
          </a:xfrm>
        </p:spPr>
        <p:txBody>
          <a:bodyPr>
            <a:normAutofit lnSpcReduction="10000"/>
          </a:bodyPr>
          <a:lstStyle/>
          <a:p>
            <a:r>
              <a:rPr lang="es-CR" sz="2400" dirty="0" smtClean="0"/>
              <a:t>Formalmente consta de 9 fases </a:t>
            </a:r>
            <a:r>
              <a:rPr lang="es-CR" sz="2400" dirty="0"/>
              <a:t>o</a:t>
            </a:r>
            <a:r>
              <a:rPr lang="es-CR" sz="2400" dirty="0" smtClean="0"/>
              <a:t> etapas:</a:t>
            </a:r>
          </a:p>
          <a:p>
            <a:pPr>
              <a:buNone/>
            </a:pPr>
            <a:endParaRPr lang="es-CR" sz="2400" dirty="0" smtClean="0"/>
          </a:p>
          <a:p>
            <a:pPr algn="just">
              <a:buNone/>
            </a:pPr>
            <a:r>
              <a:rPr lang="es-CR" sz="2400" dirty="0" smtClean="0"/>
              <a:t>1. Definición y delimitación del problema de interés.</a:t>
            </a:r>
          </a:p>
          <a:p>
            <a:pPr algn="just">
              <a:buNone/>
            </a:pPr>
            <a:r>
              <a:rPr lang="es-CR" sz="2400" dirty="0" smtClean="0"/>
              <a:t>2. Establecimiento de los propósitos específicos del estudio.</a:t>
            </a:r>
          </a:p>
          <a:p>
            <a:pPr algn="just">
              <a:buNone/>
            </a:pPr>
            <a:r>
              <a:rPr lang="es-CR" sz="2400" dirty="0" smtClean="0"/>
              <a:t>3. Preparación de un plan de trabajo.</a:t>
            </a:r>
          </a:p>
          <a:p>
            <a:pPr algn="just">
              <a:buNone/>
            </a:pPr>
            <a:r>
              <a:rPr lang="es-CR" sz="2400" dirty="0" smtClean="0"/>
              <a:t>4. Construcción de una herramienta de recolección.</a:t>
            </a:r>
          </a:p>
          <a:p>
            <a:pPr algn="just">
              <a:buNone/>
            </a:pPr>
            <a:r>
              <a:rPr lang="es-CR" sz="2400" dirty="0" smtClean="0"/>
              <a:t>5. Diseño y selección de la muestra.</a:t>
            </a:r>
          </a:p>
          <a:p>
            <a:pPr algn="just">
              <a:buNone/>
            </a:pPr>
            <a:r>
              <a:rPr lang="es-CR" sz="2400" dirty="0" smtClean="0"/>
              <a:t>6. Preparación y ejecución del trabajo de campo.</a:t>
            </a:r>
          </a:p>
          <a:p>
            <a:pPr algn="just">
              <a:buNone/>
            </a:pPr>
            <a:r>
              <a:rPr lang="es-CR" sz="2400" dirty="0" smtClean="0"/>
              <a:t>7.  Procesamiento de la información.</a:t>
            </a:r>
          </a:p>
          <a:p>
            <a:pPr algn="just">
              <a:buNone/>
            </a:pPr>
            <a:r>
              <a:rPr lang="es-CR" sz="2400" dirty="0" smtClean="0"/>
              <a:t>8. Análisis e interpretación de los datos.</a:t>
            </a:r>
          </a:p>
          <a:p>
            <a:pPr algn="just">
              <a:buNone/>
            </a:pPr>
            <a:r>
              <a:rPr lang="es-CR" sz="2400" dirty="0" smtClean="0"/>
              <a:t>9. Preparación del informe.</a:t>
            </a:r>
          </a:p>
        </p:txBody>
      </p:sp>
      <p:sp>
        <p:nvSpPr>
          <p:cNvPr id="4" name="3 Cerrar llave"/>
          <p:cNvSpPr/>
          <p:nvPr/>
        </p:nvSpPr>
        <p:spPr>
          <a:xfrm>
            <a:off x="6804248" y="1772816"/>
            <a:ext cx="285752" cy="435771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s-CR"/>
          </a:p>
        </p:txBody>
      </p:sp>
      <p:sp>
        <p:nvSpPr>
          <p:cNvPr id="5" name="4 Rectángulo"/>
          <p:cNvSpPr/>
          <p:nvPr/>
        </p:nvSpPr>
        <p:spPr>
          <a:xfrm>
            <a:off x="7380312" y="1737097"/>
            <a:ext cx="1500198" cy="442915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 todo un proceso de investigación también se le conoce como “</a:t>
            </a:r>
            <a:r>
              <a:rPr lang="es-CR" b="1" dirty="0" smtClean="0"/>
              <a:t>cadena de eslabón</a:t>
            </a:r>
            <a:r>
              <a:rPr lang="es-CR" dirty="0" smtClean="0"/>
              <a:t>”</a:t>
            </a:r>
            <a:endParaRPr lang="es-CR" dirty="0"/>
          </a:p>
        </p:txBody>
      </p:sp>
    </p:spTree>
    <p:extLst>
      <p:ext uri="{BB962C8B-B14F-4D97-AF65-F5344CB8AC3E}">
        <p14:creationId xmlns:p14="http://schemas.microsoft.com/office/powerpoint/2010/main" val="1306072876"/>
      </p:ext>
    </p:extLst>
  </p:cSld>
  <p:clrMapOvr>
    <a:masterClrMapping/>
  </p:clrMapOvr>
  <p:transition>
    <p:cover dir="l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988840"/>
            <a:ext cx="8229600" cy="1143000"/>
          </a:xfrm>
        </p:spPr>
        <p:txBody>
          <a:bodyPr/>
          <a:lstStyle/>
          <a:p>
            <a:r>
              <a:rPr lang="es-CR" dirty="0" smtClean="0"/>
              <a:t>Conceptos Básicos</a:t>
            </a:r>
            <a:endParaRPr lang="es-CR" dirty="0"/>
          </a:p>
        </p:txBody>
      </p:sp>
    </p:spTree>
    <p:extLst>
      <p:ext uri="{BB962C8B-B14F-4D97-AF65-F5344CB8AC3E}">
        <p14:creationId xmlns:p14="http://schemas.microsoft.com/office/powerpoint/2010/main" val="41343840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2276872"/>
            <a:ext cx="8229600" cy="1143000"/>
          </a:xfrm>
        </p:spPr>
        <p:txBody>
          <a:bodyPr/>
          <a:lstStyle/>
          <a:p>
            <a:r>
              <a:rPr lang="es-CR" dirty="0" smtClean="0"/>
              <a:t>Números relativos</a:t>
            </a:r>
            <a:endParaRPr lang="es-CR" dirty="0"/>
          </a:p>
        </p:txBody>
      </p:sp>
    </p:spTree>
    <p:extLst>
      <p:ext uri="{BB962C8B-B14F-4D97-AF65-F5344CB8AC3E}">
        <p14:creationId xmlns:p14="http://schemas.microsoft.com/office/powerpoint/2010/main" val="3913847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5798448" cy="6000768"/>
          </a:xfrm>
        </p:spPr>
        <p:txBody>
          <a:bodyPr>
            <a:noAutofit/>
          </a:bodyPr>
          <a:lstStyle/>
          <a:p>
            <a:pPr algn="just"/>
            <a:r>
              <a:rPr lang="es-CR" sz="2200" dirty="0" smtClean="0"/>
              <a:t>Los número relativos más populares son:</a:t>
            </a:r>
          </a:p>
          <a:p>
            <a:pPr algn="just">
              <a:buNone/>
            </a:pPr>
            <a:r>
              <a:rPr lang="es-CR" sz="2200" dirty="0" smtClean="0"/>
              <a:t>-Las tasas.</a:t>
            </a:r>
          </a:p>
          <a:p>
            <a:pPr algn="just">
              <a:buNone/>
            </a:pPr>
            <a:r>
              <a:rPr lang="es-CR" sz="2200" dirty="0" smtClean="0"/>
              <a:t>-Las proporciones  (porcentaje).</a:t>
            </a:r>
          </a:p>
          <a:p>
            <a:pPr algn="just">
              <a:buNone/>
            </a:pPr>
            <a:r>
              <a:rPr lang="es-CR" sz="2200" dirty="0" smtClean="0"/>
              <a:t>-Las razones.</a:t>
            </a:r>
          </a:p>
          <a:p>
            <a:pPr algn="just">
              <a:buNone/>
            </a:pPr>
            <a:r>
              <a:rPr lang="es-CR" sz="2200" dirty="0" smtClean="0"/>
              <a:t>-Distribución de frecuencias</a:t>
            </a:r>
          </a:p>
          <a:p>
            <a:pPr algn="just">
              <a:buNone/>
            </a:pPr>
            <a:r>
              <a:rPr lang="es-CR" sz="2200" dirty="0" smtClean="0"/>
              <a:t>-Indicadores e Índice.</a:t>
            </a:r>
          </a:p>
          <a:p>
            <a:pPr algn="just">
              <a:buNone/>
            </a:pPr>
            <a:endParaRPr lang="es-CR" sz="2200" dirty="0" smtClean="0"/>
          </a:p>
          <a:p>
            <a:pPr algn="just"/>
            <a:r>
              <a:rPr lang="es-CR" sz="2200" dirty="0" smtClean="0"/>
              <a:t>La importancia de los número relativos consiste en poder resumir de mejor forma la información, además de mejorar la calidad de la representación de la información, lo cual es la gran debilidad de los números absolutos. </a:t>
            </a:r>
          </a:p>
        </p:txBody>
      </p:sp>
      <p:sp>
        <p:nvSpPr>
          <p:cNvPr id="4" name="1 Título"/>
          <p:cNvSpPr>
            <a:spLocks noGrp="1"/>
          </p:cNvSpPr>
          <p:nvPr>
            <p:ph type="title"/>
          </p:nvPr>
        </p:nvSpPr>
        <p:spPr>
          <a:xfrm>
            <a:off x="214282" y="0"/>
            <a:ext cx="8715436" cy="857232"/>
          </a:xfrm>
        </p:spPr>
        <p:txBody>
          <a:bodyPr>
            <a:normAutofit/>
          </a:bodyPr>
          <a:lstStyle/>
          <a:p>
            <a:r>
              <a:rPr lang="es-CR" sz="3600" dirty="0" smtClean="0"/>
              <a:t>La necesidad de resumir la información</a:t>
            </a:r>
            <a:endParaRPr lang="es-CR" sz="3600" dirty="0"/>
          </a:p>
        </p:txBody>
      </p:sp>
      <p:pic>
        <p:nvPicPr>
          <p:cNvPr id="21506" name="Picture 2" descr="http://jorgehierro.files.wordpress.com/2009/03/datos.gif"/>
          <p:cNvPicPr>
            <a:picLocks noChangeAspect="1" noChangeArrowheads="1"/>
          </p:cNvPicPr>
          <p:nvPr/>
        </p:nvPicPr>
        <p:blipFill>
          <a:blip r:embed="rId2" cstate="print"/>
          <a:srcRect/>
          <a:stretch>
            <a:fillRect/>
          </a:stretch>
        </p:blipFill>
        <p:spPr bwMode="auto">
          <a:xfrm>
            <a:off x="6569034" y="1214422"/>
            <a:ext cx="2574966" cy="2500330"/>
          </a:xfrm>
          <a:prstGeom prst="rect">
            <a:avLst/>
          </a:prstGeom>
          <a:noFill/>
        </p:spPr>
      </p:pic>
      <p:pic>
        <p:nvPicPr>
          <p:cNvPr id="21508" name="Picture 4" descr="http://upload.wikimedia.org/wikipedia/commons/thumb/f/f1/Attention_green.svg/300px-Attention_green.svg.png"/>
          <p:cNvPicPr>
            <a:picLocks noChangeAspect="1" noChangeArrowheads="1"/>
          </p:cNvPicPr>
          <p:nvPr/>
        </p:nvPicPr>
        <p:blipFill>
          <a:blip r:embed="rId3" cstate="print"/>
          <a:srcRect/>
          <a:stretch>
            <a:fillRect/>
          </a:stretch>
        </p:blipFill>
        <p:spPr bwMode="auto">
          <a:xfrm>
            <a:off x="6715140" y="4429132"/>
            <a:ext cx="2071702" cy="2071702"/>
          </a:xfrm>
          <a:prstGeom prst="rect">
            <a:avLst/>
          </a:prstGeom>
          <a:noFill/>
        </p:spPr>
      </p:pic>
    </p:spTree>
    <p:extLst>
      <p:ext uri="{BB962C8B-B14F-4D97-AF65-F5344CB8AC3E}">
        <p14:creationId xmlns:p14="http://schemas.microsoft.com/office/powerpoint/2010/main" val="2814600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1704" y="836712"/>
            <a:ext cx="6014472" cy="5806998"/>
          </a:xfrm>
        </p:spPr>
        <p:txBody>
          <a:bodyPr>
            <a:normAutofit/>
          </a:bodyPr>
          <a:lstStyle/>
          <a:p>
            <a:r>
              <a:rPr lang="es-CR" sz="2400" dirty="0" smtClean="0"/>
              <a:t>Es la relación entre dos número positivos.</a:t>
            </a:r>
          </a:p>
          <a:p>
            <a:endParaRPr lang="es-CR" sz="2400" dirty="0" smtClean="0"/>
          </a:p>
          <a:p>
            <a:r>
              <a:rPr lang="es-CR" sz="2400" dirty="0" smtClean="0"/>
              <a:t>Por ejemplo, si “A” y “B” son dos número positivos, y dividimos A entre B, obtenemos la razón     .</a:t>
            </a:r>
          </a:p>
          <a:p>
            <a:endParaRPr lang="es-CR" sz="2400" dirty="0" smtClean="0"/>
          </a:p>
          <a:p>
            <a:r>
              <a:rPr lang="es-CR" sz="2400" dirty="0" smtClean="0"/>
              <a:t>Esto nos dice cuántas veces A es más grande que B (si el resultado es mayor a 1),  o análogamente, que cantidad de A por cada cantidad de B.</a:t>
            </a:r>
          </a:p>
          <a:p>
            <a:endParaRPr lang="es-CR" sz="2400" dirty="0" smtClean="0"/>
          </a:p>
          <a:p>
            <a:r>
              <a:rPr lang="es-CR" sz="2400" dirty="0" smtClean="0"/>
              <a:t>Los datos que se relacionan pueden pertenecer al mismo universo de datos o provenir de un universo distinto.</a:t>
            </a:r>
          </a:p>
          <a:p>
            <a:endParaRPr lang="es-CR" sz="2400" dirty="0" smtClean="0"/>
          </a:p>
          <a:p>
            <a:endParaRPr lang="es-CR" sz="2400" dirty="0"/>
          </a:p>
        </p:txBody>
      </p:sp>
      <p:sp>
        <p:nvSpPr>
          <p:cNvPr id="5" name="4 Título"/>
          <p:cNvSpPr>
            <a:spLocks noGrp="1"/>
          </p:cNvSpPr>
          <p:nvPr>
            <p:ph type="title"/>
          </p:nvPr>
        </p:nvSpPr>
        <p:spPr>
          <a:xfrm>
            <a:off x="616024" y="44624"/>
            <a:ext cx="7772400" cy="836712"/>
          </a:xfrm>
        </p:spPr>
        <p:txBody>
          <a:bodyPr>
            <a:normAutofit/>
          </a:bodyPr>
          <a:lstStyle/>
          <a:p>
            <a:pPr algn="ctr"/>
            <a:r>
              <a:rPr lang="es-CR" sz="3600" dirty="0" smtClean="0"/>
              <a:t>Razón</a:t>
            </a:r>
            <a:endParaRPr lang="es-CR" sz="3600" dirty="0"/>
          </a:p>
        </p:txBody>
      </p:sp>
      <p:sp>
        <p:nvSpPr>
          <p:cNvPr id="286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867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89334" y="2401685"/>
            <a:ext cx="214314" cy="714380"/>
          </a:xfrm>
          <a:prstGeom prst="rect">
            <a:avLst/>
          </a:prstGeom>
          <a:noFill/>
        </p:spPr>
      </p:pic>
      <p:pic>
        <p:nvPicPr>
          <p:cNvPr id="19458" name="Picture 2" descr="http://www.galeriacubarte.cult.cu/documento/24barbudo-razon.jpg"/>
          <p:cNvPicPr>
            <a:picLocks noChangeAspect="1" noChangeArrowheads="1"/>
          </p:cNvPicPr>
          <p:nvPr/>
        </p:nvPicPr>
        <p:blipFill>
          <a:blip r:embed="rId3" cstate="print"/>
          <a:srcRect/>
          <a:stretch>
            <a:fillRect/>
          </a:stretch>
        </p:blipFill>
        <p:spPr bwMode="auto">
          <a:xfrm>
            <a:off x="6429388" y="1000108"/>
            <a:ext cx="2439746" cy="2286016"/>
          </a:xfrm>
          <a:prstGeom prst="rect">
            <a:avLst/>
          </a:prstGeom>
          <a:noFill/>
        </p:spPr>
      </p:pic>
      <p:pic>
        <p:nvPicPr>
          <p:cNvPr id="19460" name="Picture 4" descr="http://luisbourbaki.files.wordpress.com/2009/09/pink-floyd-the-division-bell-54888.jpg"/>
          <p:cNvPicPr>
            <a:picLocks noChangeAspect="1" noChangeArrowheads="1"/>
          </p:cNvPicPr>
          <p:nvPr/>
        </p:nvPicPr>
        <p:blipFill>
          <a:blip r:embed="rId4" cstate="print"/>
          <a:srcRect/>
          <a:stretch>
            <a:fillRect/>
          </a:stretch>
        </p:blipFill>
        <p:spPr bwMode="auto">
          <a:xfrm>
            <a:off x="6500826" y="3357562"/>
            <a:ext cx="2424142" cy="3143272"/>
          </a:xfrm>
          <a:prstGeom prst="rect">
            <a:avLst/>
          </a:prstGeom>
          <a:noFill/>
        </p:spPr>
      </p:pic>
    </p:spTree>
    <p:extLst>
      <p:ext uri="{BB962C8B-B14F-4D97-AF65-F5344CB8AC3E}">
        <p14:creationId xmlns:p14="http://schemas.microsoft.com/office/powerpoint/2010/main" val="22044386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16"/>
            <a:ext cx="7772400" cy="857248"/>
          </a:xfrm>
        </p:spPr>
        <p:txBody>
          <a:bodyPr>
            <a:normAutofit/>
          </a:bodyPr>
          <a:lstStyle/>
          <a:p>
            <a:pPr algn="ctr"/>
            <a:r>
              <a:rPr lang="es-CR" sz="3600" dirty="0" smtClean="0"/>
              <a:t>Tasas</a:t>
            </a:r>
            <a:endParaRPr lang="es-CR" sz="3600" dirty="0"/>
          </a:p>
        </p:txBody>
      </p:sp>
      <p:sp>
        <p:nvSpPr>
          <p:cNvPr id="3" name="2 Marcador de contenido"/>
          <p:cNvSpPr>
            <a:spLocks noGrp="1"/>
          </p:cNvSpPr>
          <p:nvPr>
            <p:ph sz="quarter" idx="1"/>
          </p:nvPr>
        </p:nvSpPr>
        <p:spPr>
          <a:xfrm>
            <a:off x="179512" y="928670"/>
            <a:ext cx="5184576" cy="5572164"/>
          </a:xfrm>
        </p:spPr>
        <p:txBody>
          <a:bodyPr>
            <a:normAutofit fontScale="92500" lnSpcReduction="20000"/>
          </a:bodyPr>
          <a:lstStyle/>
          <a:p>
            <a:r>
              <a:rPr lang="es-CR" sz="2400" dirty="0" smtClean="0"/>
              <a:t>El término de </a:t>
            </a:r>
            <a:r>
              <a:rPr lang="es-CR" sz="2400" b="1" i="1" dirty="0" smtClean="0"/>
              <a:t>tasa</a:t>
            </a:r>
            <a:r>
              <a:rPr lang="es-CR" sz="2400" dirty="0" smtClean="0"/>
              <a:t> se confunde con muchos otros números relativos .</a:t>
            </a:r>
          </a:p>
          <a:p>
            <a:endParaRPr lang="es-CR" sz="2400" dirty="0" smtClean="0"/>
          </a:p>
          <a:p>
            <a:r>
              <a:rPr lang="es-CR" sz="2400" dirty="0" smtClean="0"/>
              <a:t>Por ejemplo, se suele hablar de tasa de alfabetismo, cuando en realidad se le debe atribuir a porcentaje de alfabetismo.</a:t>
            </a:r>
          </a:p>
          <a:p>
            <a:endParaRPr lang="es-CR" sz="2400" dirty="0" smtClean="0"/>
          </a:p>
          <a:p>
            <a:r>
              <a:rPr lang="es-CR" sz="2400" dirty="0" smtClean="0"/>
              <a:t>La tasa se puede definir como:</a:t>
            </a:r>
          </a:p>
          <a:p>
            <a:endParaRPr lang="es-CR" sz="2400" dirty="0" smtClean="0"/>
          </a:p>
          <a:p>
            <a:pPr>
              <a:buNone/>
            </a:pPr>
            <a:r>
              <a:rPr lang="es-CR" sz="2400" dirty="0" smtClean="0"/>
              <a:t>	“</a:t>
            </a:r>
            <a:r>
              <a:rPr lang="es-CR" sz="2400" b="1" i="1" dirty="0" smtClean="0"/>
              <a:t>Es la consideración de un período de referencia, o de observación, para un hecho demográfico. Las tasas indican la frecuencia relativa de un fenómeno en un período dado, generalmente un año</a:t>
            </a:r>
            <a:r>
              <a:rPr lang="es-CR" sz="2400" dirty="0" smtClean="0"/>
              <a:t>”. </a:t>
            </a:r>
          </a:p>
          <a:p>
            <a:pPr>
              <a:buNone/>
            </a:pPr>
            <a:endParaRPr lang="es-CR" sz="2400" dirty="0"/>
          </a:p>
          <a:p>
            <a:pPr>
              <a:buNone/>
            </a:pPr>
            <a:r>
              <a:rPr lang="es-CR" sz="2400" dirty="0" smtClean="0"/>
              <a:t>Gómez, M.</a:t>
            </a:r>
            <a:endParaRPr lang="es-CR" sz="2400" dirty="0"/>
          </a:p>
        </p:txBody>
      </p:sp>
      <p:pic>
        <p:nvPicPr>
          <p:cNvPr id="13314" name="Picture 2" descr="http://www.dipucadiz.es/opencms/export/sites/default/dipucadiz/multimedia/galeriaImagenes/population.jpg"/>
          <p:cNvPicPr>
            <a:picLocks noChangeAspect="1" noChangeArrowheads="1"/>
          </p:cNvPicPr>
          <p:nvPr/>
        </p:nvPicPr>
        <p:blipFill>
          <a:blip r:embed="rId3" cstate="print"/>
          <a:srcRect/>
          <a:stretch>
            <a:fillRect/>
          </a:stretch>
        </p:blipFill>
        <p:spPr bwMode="auto">
          <a:xfrm>
            <a:off x="6143636" y="3929066"/>
            <a:ext cx="2643206" cy="2357454"/>
          </a:xfrm>
          <a:prstGeom prst="rect">
            <a:avLst/>
          </a:prstGeom>
          <a:noFill/>
        </p:spPr>
      </p:pic>
      <p:pic>
        <p:nvPicPr>
          <p:cNvPr id="13316" name="Picture 4" descr="http://www.ocompras.com/images/2007/09/mug-mr-taza.jpg"/>
          <p:cNvPicPr>
            <a:picLocks noChangeAspect="1" noChangeArrowheads="1"/>
          </p:cNvPicPr>
          <p:nvPr/>
        </p:nvPicPr>
        <p:blipFill>
          <a:blip r:embed="rId4" cstate="print"/>
          <a:srcRect/>
          <a:stretch>
            <a:fillRect/>
          </a:stretch>
        </p:blipFill>
        <p:spPr bwMode="auto">
          <a:xfrm>
            <a:off x="6000760" y="785794"/>
            <a:ext cx="3000021" cy="3000396"/>
          </a:xfrm>
          <a:prstGeom prst="rect">
            <a:avLst/>
          </a:prstGeom>
          <a:noFill/>
        </p:spPr>
      </p:pic>
    </p:spTree>
    <p:extLst>
      <p:ext uri="{BB962C8B-B14F-4D97-AF65-F5344CB8AC3E}">
        <p14:creationId xmlns:p14="http://schemas.microsoft.com/office/powerpoint/2010/main" val="38282932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7429552" cy="5643602"/>
          </a:xfrm>
        </p:spPr>
        <p:txBody>
          <a:bodyPr>
            <a:normAutofit fontScale="85000" lnSpcReduction="20000"/>
          </a:bodyPr>
          <a:lstStyle/>
          <a:p>
            <a:r>
              <a:rPr lang="es-CR" dirty="0" smtClean="0"/>
              <a:t>Un ejemplo: la tasa de natalidad.</a:t>
            </a:r>
          </a:p>
          <a:p>
            <a:endParaRPr lang="es-CR" dirty="0" smtClean="0"/>
          </a:p>
          <a:p>
            <a:endParaRPr lang="es-CR" dirty="0" smtClean="0"/>
          </a:p>
          <a:p>
            <a:r>
              <a:rPr lang="es-CR" dirty="0" smtClean="0"/>
              <a:t>Para este ejemplo, la tasa indica cuántos nacimientos, por cada 1000 habitantes, se produjeron durante el natural considerado (Z), en </a:t>
            </a:r>
            <a:r>
              <a:rPr lang="es-CR" b="1" i="1" dirty="0" smtClean="0"/>
              <a:t>un cierta área</a:t>
            </a:r>
            <a:r>
              <a:rPr lang="es-CR" dirty="0" smtClean="0"/>
              <a:t>.</a:t>
            </a:r>
          </a:p>
          <a:p>
            <a:endParaRPr lang="es-CR" dirty="0" smtClean="0"/>
          </a:p>
          <a:p>
            <a:r>
              <a:rPr lang="es-CR" dirty="0" smtClean="0"/>
              <a:t>Así, por ejemplo, en el 2000 ocurrieron un total de 89965 nacimientos vivos en CR, y la población total para ese año fue de 4 017 986.</a:t>
            </a:r>
          </a:p>
          <a:p>
            <a:endParaRPr lang="es-CR" dirty="0" smtClean="0"/>
          </a:p>
          <a:p>
            <a:r>
              <a:rPr lang="es-CR" dirty="0" smtClean="0"/>
              <a:t>Con esto se puede calcular la tasa bruta de natalidad.</a:t>
            </a:r>
          </a:p>
          <a:p>
            <a:endParaRPr lang="es-CR" dirty="0" smtClean="0"/>
          </a:p>
          <a:p>
            <a:endParaRPr lang="es-CR" dirty="0" smtClean="0"/>
          </a:p>
          <a:p>
            <a:endParaRPr lang="es-CR" dirty="0" smtClean="0"/>
          </a:p>
          <a:p>
            <a:pPr>
              <a:buNone/>
            </a:pPr>
            <a:endParaRPr lang="es-CR" dirty="0"/>
          </a:p>
        </p:txBody>
      </p:sp>
      <p:sp>
        <p:nvSpPr>
          <p:cNvPr id="4" name="1 Título"/>
          <p:cNvSpPr>
            <a:spLocks noGrp="1"/>
          </p:cNvSpPr>
          <p:nvPr>
            <p:ph type="title"/>
          </p:nvPr>
        </p:nvSpPr>
        <p:spPr>
          <a:xfrm>
            <a:off x="928662" y="116632"/>
            <a:ext cx="7772400" cy="720080"/>
          </a:xfrm>
        </p:spPr>
        <p:txBody>
          <a:bodyPr>
            <a:normAutofit/>
          </a:bodyPr>
          <a:lstStyle/>
          <a:p>
            <a:pPr algn="ctr"/>
            <a:r>
              <a:rPr lang="es-CR" sz="3600" dirty="0" smtClean="0"/>
              <a:t>Tasas</a:t>
            </a:r>
            <a:endParaRPr lang="es-CR" sz="3600" dirty="0"/>
          </a:p>
        </p:txBody>
      </p:sp>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150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4336" y="1500174"/>
            <a:ext cx="8455328" cy="571504"/>
          </a:xfrm>
          <a:prstGeom prst="rect">
            <a:avLst/>
          </a:prstGeom>
          <a:noFill/>
        </p:spPr>
      </p:pic>
    </p:spTree>
    <p:extLst>
      <p:ext uri="{BB962C8B-B14F-4D97-AF65-F5344CB8AC3E}">
        <p14:creationId xmlns:p14="http://schemas.microsoft.com/office/powerpoint/2010/main" val="3276895016"/>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166924"/>
            <a:ext cx="6072230" cy="5286412"/>
          </a:xfrm>
        </p:spPr>
        <p:txBody>
          <a:bodyPr>
            <a:normAutofit/>
          </a:bodyPr>
          <a:lstStyle/>
          <a:p>
            <a:r>
              <a:rPr lang="es-CR" sz="2400" dirty="0" smtClean="0"/>
              <a:t>Entonces, de acuerdo a la información anterior:</a:t>
            </a:r>
          </a:p>
          <a:p>
            <a:endParaRPr lang="es-CR" sz="2400" dirty="0" smtClean="0"/>
          </a:p>
          <a:p>
            <a:endParaRPr lang="es-CR" sz="2400" dirty="0" smtClean="0"/>
          </a:p>
          <a:p>
            <a:endParaRPr lang="es-CR" sz="2400" dirty="0" smtClean="0"/>
          </a:p>
          <a:p>
            <a:r>
              <a:rPr lang="es-CR" sz="2400" u="sng" dirty="0" smtClean="0"/>
              <a:t>Interpretación:</a:t>
            </a:r>
            <a:r>
              <a:rPr lang="es-CR" sz="2400" dirty="0" smtClean="0"/>
              <a:t> “En el 2000 se dieron en Costa Rica alrededor de 22 nacimientos por cada mil habitantes.</a:t>
            </a:r>
          </a:p>
          <a:p>
            <a:endParaRPr lang="es-CR" sz="2400" u="sng" dirty="0" smtClean="0"/>
          </a:p>
          <a:p>
            <a:r>
              <a:rPr lang="es-CR" sz="2400" dirty="0" smtClean="0"/>
              <a:t>Nótese que el factor de amplificación que se emplea es de 1000 y que por ello la tasa se expresa por mil habitantes.</a:t>
            </a:r>
          </a:p>
        </p:txBody>
      </p:sp>
      <p:sp>
        <p:nvSpPr>
          <p:cNvPr id="4" name="1 Título"/>
          <p:cNvSpPr>
            <a:spLocks noGrp="1"/>
          </p:cNvSpPr>
          <p:nvPr>
            <p:ph type="title"/>
          </p:nvPr>
        </p:nvSpPr>
        <p:spPr>
          <a:xfrm>
            <a:off x="827584" y="250021"/>
            <a:ext cx="7772400" cy="785794"/>
          </a:xfrm>
        </p:spPr>
        <p:txBody>
          <a:bodyPr>
            <a:normAutofit/>
          </a:bodyPr>
          <a:lstStyle/>
          <a:p>
            <a:pPr algn="ctr"/>
            <a:r>
              <a:rPr lang="es-CR" sz="3600" dirty="0" smtClean="0"/>
              <a:t>Tasas</a:t>
            </a:r>
            <a:endParaRPr lang="es-CR" sz="3600" dirty="0"/>
          </a:p>
        </p:txBody>
      </p:sp>
      <p:sp>
        <p:nvSpPr>
          <p:cNvPr id="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716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5576" y="1852260"/>
            <a:ext cx="4929222" cy="784652"/>
          </a:xfrm>
          <a:prstGeom prst="rect">
            <a:avLst/>
          </a:prstGeom>
          <a:noFill/>
        </p:spPr>
      </p:pic>
      <p:pic>
        <p:nvPicPr>
          <p:cNvPr id="11266" name="Picture 2" descr="http://miportalespiritual.com/imagen/nacer.gif"/>
          <p:cNvPicPr>
            <a:picLocks noChangeAspect="1" noChangeArrowheads="1"/>
          </p:cNvPicPr>
          <p:nvPr/>
        </p:nvPicPr>
        <p:blipFill>
          <a:blip r:embed="rId3" cstate="print"/>
          <a:srcRect/>
          <a:stretch>
            <a:fillRect/>
          </a:stretch>
        </p:blipFill>
        <p:spPr bwMode="auto">
          <a:xfrm>
            <a:off x="6000760" y="642918"/>
            <a:ext cx="2962275" cy="3038476"/>
          </a:xfrm>
          <a:prstGeom prst="rect">
            <a:avLst/>
          </a:prstGeom>
          <a:noFill/>
        </p:spPr>
      </p:pic>
      <p:pic>
        <p:nvPicPr>
          <p:cNvPr id="11268" name="Picture 4" descr="http://3.bp.blogspot.com/_v1TTWHaiTE8/SawIe3Vd1EI/AAAAAAAAALo/Hxen5wXvy0Q/s400/DerechoANoNacer.bmp"/>
          <p:cNvPicPr>
            <a:picLocks noChangeAspect="1" noChangeArrowheads="1"/>
          </p:cNvPicPr>
          <p:nvPr/>
        </p:nvPicPr>
        <p:blipFill>
          <a:blip r:embed="rId4" cstate="print"/>
          <a:srcRect/>
          <a:stretch>
            <a:fillRect/>
          </a:stretch>
        </p:blipFill>
        <p:spPr bwMode="auto">
          <a:xfrm>
            <a:off x="6357950" y="3786190"/>
            <a:ext cx="2571768" cy="2571768"/>
          </a:xfrm>
          <a:prstGeom prst="rect">
            <a:avLst/>
          </a:prstGeom>
          <a:noFill/>
        </p:spPr>
      </p:pic>
    </p:spTree>
    <p:extLst>
      <p:ext uri="{BB962C8B-B14F-4D97-AF65-F5344CB8AC3E}">
        <p14:creationId xmlns:p14="http://schemas.microsoft.com/office/powerpoint/2010/main" val="18029772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857232"/>
            <a:ext cx="6500858" cy="5786478"/>
          </a:xfrm>
        </p:spPr>
        <p:txBody>
          <a:bodyPr>
            <a:normAutofit fontScale="70000" lnSpcReduction="20000"/>
          </a:bodyPr>
          <a:lstStyle/>
          <a:p>
            <a:pPr algn="just"/>
            <a:r>
              <a:rPr lang="es-CR" dirty="0" smtClean="0"/>
              <a:t>Se puede considerar como una razón, pero con 2 características especiales:</a:t>
            </a:r>
          </a:p>
          <a:p>
            <a:pPr algn="just">
              <a:buNone/>
            </a:pPr>
            <a:endParaRPr lang="es-CR" dirty="0" smtClean="0"/>
          </a:p>
          <a:p>
            <a:pPr algn="just">
              <a:buNone/>
            </a:pPr>
            <a:r>
              <a:rPr lang="es-CR" dirty="0" smtClean="0"/>
              <a:t>	-Relaciona 2 números del mismo universo.</a:t>
            </a:r>
          </a:p>
          <a:p>
            <a:pPr algn="just">
              <a:buNone/>
            </a:pPr>
            <a:r>
              <a:rPr lang="es-CR" dirty="0" smtClean="0"/>
              <a:t>	-Relaciona a una parte con el todo.  Por ejemplo, si tenemos los número A, B y C pertenecientes al mismo universo, una proporción sería: </a:t>
            </a:r>
          </a:p>
          <a:p>
            <a:pPr algn="just">
              <a:buNone/>
            </a:pPr>
            <a:endParaRPr lang="es-CR" dirty="0" smtClean="0"/>
          </a:p>
          <a:p>
            <a:pPr algn="just">
              <a:buNone/>
            </a:pPr>
            <a:endParaRPr lang="es-CR" dirty="0" smtClean="0"/>
          </a:p>
          <a:p>
            <a:pPr algn="just"/>
            <a:endParaRPr lang="es-CR" dirty="0" smtClean="0"/>
          </a:p>
          <a:p>
            <a:pPr algn="just"/>
            <a:r>
              <a:rPr lang="es-CR" dirty="0" smtClean="0"/>
              <a:t>Como puede apreciarse, “B” numerador forma parte del total de los elementos (A,B y C). La proporción nos indica qué parte o fracción del total “A+B+C”  representa B.</a:t>
            </a:r>
          </a:p>
          <a:p>
            <a:pPr algn="just"/>
            <a:endParaRPr lang="es-CR" dirty="0" smtClean="0"/>
          </a:p>
          <a:p>
            <a:pPr algn="just"/>
            <a:r>
              <a:rPr lang="es-CR" dirty="0" smtClean="0"/>
              <a:t>Una proporción siempre va a estar entre los valore de </a:t>
            </a:r>
          </a:p>
          <a:p>
            <a:pPr algn="just">
              <a:buNone/>
            </a:pPr>
            <a:r>
              <a:rPr lang="es-CR" dirty="0" smtClean="0"/>
              <a:t>	 0 y 1.</a:t>
            </a:r>
          </a:p>
          <a:p>
            <a:pPr>
              <a:buNone/>
            </a:pPr>
            <a:endParaRPr lang="es-CR" dirty="0" smtClean="0"/>
          </a:p>
          <a:p>
            <a:endParaRPr lang="es-CR" dirty="0"/>
          </a:p>
        </p:txBody>
      </p:sp>
      <p:sp>
        <p:nvSpPr>
          <p:cNvPr id="5" name="4 Título"/>
          <p:cNvSpPr>
            <a:spLocks noGrp="1"/>
          </p:cNvSpPr>
          <p:nvPr>
            <p:ph type="title"/>
          </p:nvPr>
        </p:nvSpPr>
        <p:spPr>
          <a:xfrm>
            <a:off x="428596" y="0"/>
            <a:ext cx="7772400" cy="857232"/>
          </a:xfrm>
        </p:spPr>
        <p:txBody>
          <a:bodyPr>
            <a:normAutofit/>
          </a:bodyPr>
          <a:lstStyle/>
          <a:p>
            <a:pPr algn="ctr"/>
            <a:r>
              <a:rPr lang="es-CR" sz="3600" dirty="0" smtClean="0"/>
              <a:t>Proporción</a:t>
            </a:r>
            <a:endParaRPr lang="es-CR" sz="3600" dirty="0"/>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764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25456" y="3068960"/>
            <a:ext cx="1500198" cy="851074"/>
          </a:xfrm>
          <a:prstGeom prst="rect">
            <a:avLst/>
          </a:prstGeom>
          <a:noFill/>
        </p:spPr>
      </p:pic>
      <p:pic>
        <p:nvPicPr>
          <p:cNvPr id="18434" name="Picture 2" descr="http://www.piramidedeluz.com.ar/subpaginas/espaniol/engranaje_clip_image008.jpg"/>
          <p:cNvPicPr>
            <a:picLocks noChangeAspect="1" noChangeArrowheads="1"/>
          </p:cNvPicPr>
          <p:nvPr/>
        </p:nvPicPr>
        <p:blipFill>
          <a:blip r:embed="rId3" cstate="print"/>
          <a:srcRect/>
          <a:stretch>
            <a:fillRect/>
          </a:stretch>
        </p:blipFill>
        <p:spPr bwMode="auto">
          <a:xfrm>
            <a:off x="6786578" y="857232"/>
            <a:ext cx="2169170" cy="2357454"/>
          </a:xfrm>
          <a:prstGeom prst="rect">
            <a:avLst/>
          </a:prstGeom>
          <a:noFill/>
        </p:spPr>
      </p:pic>
      <p:pic>
        <p:nvPicPr>
          <p:cNvPr id="18436" name="Picture 4" descr="http://www.desarrolloweb.com/articulos/images/usabilidad/paletacolores.gif"/>
          <p:cNvPicPr>
            <a:picLocks noChangeAspect="1" noChangeArrowheads="1"/>
          </p:cNvPicPr>
          <p:nvPr/>
        </p:nvPicPr>
        <p:blipFill>
          <a:blip r:embed="rId4" cstate="print"/>
          <a:srcRect/>
          <a:stretch>
            <a:fillRect/>
          </a:stretch>
        </p:blipFill>
        <p:spPr bwMode="auto">
          <a:xfrm>
            <a:off x="6715140" y="3429000"/>
            <a:ext cx="2214578" cy="3214710"/>
          </a:xfrm>
          <a:prstGeom prst="rect">
            <a:avLst/>
          </a:prstGeom>
          <a:noFill/>
        </p:spPr>
      </p:pic>
    </p:spTree>
    <p:extLst>
      <p:ext uri="{BB962C8B-B14F-4D97-AF65-F5344CB8AC3E}">
        <p14:creationId xmlns:p14="http://schemas.microsoft.com/office/powerpoint/2010/main" val="77949009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928670"/>
            <a:ext cx="7772400" cy="5429288"/>
          </a:xfrm>
        </p:spPr>
        <p:txBody>
          <a:bodyPr>
            <a:normAutofit/>
          </a:bodyPr>
          <a:lstStyle/>
          <a:p>
            <a:pPr algn="just"/>
            <a:r>
              <a:rPr lang="es-CR" sz="2400" dirty="0" smtClean="0"/>
              <a:t>Supongamos que se desea investigar cierta población expuesta a un tratamiento para mejorar su salud. Se cuenta con un total de 2000 personas, de los cuales 1200 son mujeres y 800 son hombres.</a:t>
            </a:r>
            <a:r>
              <a:rPr lang="es-CR" sz="2400" dirty="0"/>
              <a:t> </a:t>
            </a:r>
            <a:r>
              <a:rPr lang="es-CR" sz="2400" dirty="0" smtClean="0"/>
              <a:t>Además 700 provienen de San José, 600 de Alajuela, 400 de Heredia y 300 de Guanacaste.</a:t>
            </a:r>
          </a:p>
          <a:p>
            <a:endParaRPr lang="es-CR" sz="2400" dirty="0" smtClean="0"/>
          </a:p>
          <a:p>
            <a:r>
              <a:rPr lang="es-CR" sz="2400" dirty="0" smtClean="0"/>
              <a:t>Obtenga la razón de mujeres entre hombres y la proporción de personas que provienen de Alajuela.</a:t>
            </a:r>
          </a:p>
          <a:p>
            <a:pPr>
              <a:buNone/>
            </a:pPr>
            <a:r>
              <a:rPr lang="es-CR" sz="2400" dirty="0" smtClean="0"/>
              <a:t>        	Razón  				Porcentaje</a:t>
            </a:r>
            <a:endParaRPr lang="es-CR" sz="2400" dirty="0"/>
          </a:p>
        </p:txBody>
      </p:sp>
      <p:sp>
        <p:nvSpPr>
          <p:cNvPr id="4" name="1 Título"/>
          <p:cNvSpPr>
            <a:spLocks noGrp="1"/>
          </p:cNvSpPr>
          <p:nvPr>
            <p:ph type="title"/>
          </p:nvPr>
        </p:nvSpPr>
        <p:spPr>
          <a:xfrm>
            <a:off x="214282" y="0"/>
            <a:ext cx="8715436" cy="857232"/>
          </a:xfrm>
        </p:spPr>
        <p:txBody>
          <a:bodyPr>
            <a:normAutofit/>
          </a:bodyPr>
          <a:lstStyle/>
          <a:p>
            <a:pPr algn="ctr"/>
            <a:r>
              <a:rPr lang="es-CR" sz="3600" dirty="0" smtClean="0"/>
              <a:t>Ejemplo de razón y proporción</a:t>
            </a:r>
            <a:endParaRPr lang="es-CR" sz="3600" dirty="0"/>
          </a:p>
        </p:txBody>
      </p:sp>
      <p:sp>
        <p:nvSpPr>
          <p:cNvPr id="26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66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66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052" name="Picture 4" descr="http://www.lacpoissonblanc.ca/wp-content/uploads/2015/03/ques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702" t="4866" r="22236" b="9495"/>
          <a:stretch/>
        </p:blipFill>
        <p:spPr bwMode="auto">
          <a:xfrm>
            <a:off x="1187624" y="5003122"/>
            <a:ext cx="1152128" cy="16705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larepublique77.fr/files/2013/10/question.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273" t="5154" r="19282" b="9664"/>
          <a:stretch/>
        </p:blipFill>
        <p:spPr bwMode="auto">
          <a:xfrm>
            <a:off x="4965691" y="5013176"/>
            <a:ext cx="1342350" cy="166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0128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1134" y="1214422"/>
            <a:ext cx="6159058" cy="5143536"/>
          </a:xfrm>
        </p:spPr>
        <p:txBody>
          <a:bodyPr>
            <a:normAutofit lnSpcReduction="10000"/>
          </a:bodyPr>
          <a:lstStyle/>
          <a:p>
            <a:r>
              <a:rPr lang="es-CR" sz="2400" dirty="0" smtClean="0"/>
              <a:t>De acuerdo a los resultados anteriores, la interpretación es la siguiente.</a:t>
            </a:r>
          </a:p>
          <a:p>
            <a:pPr>
              <a:buNone/>
            </a:pPr>
            <a:endParaRPr lang="es-CR" sz="2400" dirty="0" smtClean="0"/>
          </a:p>
          <a:p>
            <a:pPr>
              <a:buNone/>
            </a:pPr>
            <a:r>
              <a:rPr lang="es-CR" sz="2400" dirty="0" smtClean="0"/>
              <a:t>	</a:t>
            </a:r>
            <a:r>
              <a:rPr lang="es-CR" sz="2400" u="sng" dirty="0" smtClean="0"/>
              <a:t>Razón</a:t>
            </a:r>
            <a:r>
              <a:rPr lang="es-CR" sz="2400" dirty="0" smtClean="0"/>
              <a:t>: se tiene un total de 3 mujeres por cada 2 hombres.</a:t>
            </a:r>
          </a:p>
          <a:p>
            <a:pPr>
              <a:buNone/>
            </a:pPr>
            <a:endParaRPr lang="es-CR" sz="2400" dirty="0" smtClean="0"/>
          </a:p>
          <a:p>
            <a:pPr>
              <a:buNone/>
            </a:pPr>
            <a:r>
              <a:rPr lang="es-CR" sz="2400" dirty="0" smtClean="0"/>
              <a:t>	</a:t>
            </a:r>
            <a:r>
              <a:rPr lang="es-CR" sz="2400" u="sng" dirty="0" smtClean="0"/>
              <a:t>Proporción</a:t>
            </a:r>
            <a:r>
              <a:rPr lang="es-CR" sz="2400" dirty="0" smtClean="0"/>
              <a:t>: 0.3  o el 30% de las personas provienen de Alajuela.</a:t>
            </a:r>
          </a:p>
          <a:p>
            <a:pPr>
              <a:buNone/>
            </a:pPr>
            <a:endParaRPr lang="es-CR" sz="2400" dirty="0" smtClean="0"/>
          </a:p>
          <a:p>
            <a:pPr>
              <a:buNone/>
            </a:pPr>
            <a:r>
              <a:rPr lang="es-CR" sz="2400" dirty="0" smtClean="0"/>
              <a:t>	</a:t>
            </a:r>
            <a:r>
              <a:rPr lang="es-CR" sz="2400" b="1" dirty="0" smtClean="0"/>
              <a:t>Nota: </a:t>
            </a:r>
            <a:r>
              <a:rPr lang="es-CR" sz="2400" dirty="0" smtClean="0"/>
              <a:t>para obtener un </a:t>
            </a:r>
            <a:r>
              <a:rPr lang="es-CR" sz="2400" b="1" i="1" dirty="0" smtClean="0"/>
              <a:t>porcentaje</a:t>
            </a:r>
            <a:r>
              <a:rPr lang="es-CR" sz="2400" dirty="0" smtClean="0"/>
              <a:t>, lo que hacemos es multiplicar el resultado de la proporción por 100, y así obtenemos el </a:t>
            </a:r>
            <a:r>
              <a:rPr lang="es-CR" sz="2400" b="1" i="1" dirty="0" smtClean="0"/>
              <a:t>porcentaje</a:t>
            </a:r>
            <a:r>
              <a:rPr lang="es-CR" sz="2400" dirty="0" smtClean="0"/>
              <a:t>.</a:t>
            </a:r>
            <a:endParaRPr lang="es-CR" sz="2400" dirty="0"/>
          </a:p>
        </p:txBody>
      </p:sp>
      <p:sp>
        <p:nvSpPr>
          <p:cNvPr id="4" name="1 Título"/>
          <p:cNvSpPr>
            <a:spLocks noGrp="1"/>
          </p:cNvSpPr>
          <p:nvPr>
            <p:ph type="title"/>
          </p:nvPr>
        </p:nvSpPr>
        <p:spPr>
          <a:xfrm>
            <a:off x="0" y="0"/>
            <a:ext cx="9144000" cy="1124744"/>
          </a:xfrm>
        </p:spPr>
        <p:txBody>
          <a:bodyPr>
            <a:normAutofit fontScale="90000"/>
          </a:bodyPr>
          <a:lstStyle/>
          <a:p>
            <a:pPr algn="ctr"/>
            <a:r>
              <a:rPr lang="es-CR" dirty="0" smtClean="0"/>
              <a:t>Ejemplo de razón y proporción: interpretación</a:t>
            </a:r>
            <a:endParaRPr lang="es-CR" dirty="0"/>
          </a:p>
        </p:txBody>
      </p:sp>
      <p:pic>
        <p:nvPicPr>
          <p:cNvPr id="5122" name="Picture 2" descr="http://www.tradonline.fr/wp-content/uploads/2014/05/interpretation-chuchotage-tradonline-300x3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8898" y="1412776"/>
            <a:ext cx="216024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mtgcoaching.co.uk/wp-content/uploads/2015/02/interpretation-service-250x2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5508" y="4293096"/>
            <a:ext cx="180020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8863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0"/>
            <a:ext cx="8429684" cy="857232"/>
          </a:xfrm>
        </p:spPr>
        <p:txBody>
          <a:bodyPr>
            <a:normAutofit/>
          </a:bodyPr>
          <a:lstStyle/>
          <a:p>
            <a:pPr algn="ctr"/>
            <a:r>
              <a:rPr lang="es-CR" sz="3600" dirty="0" smtClean="0"/>
              <a:t>Distribución de </a:t>
            </a:r>
            <a:r>
              <a:rPr lang="es-CR" sz="3600" dirty="0"/>
              <a:t>F</a:t>
            </a:r>
            <a:r>
              <a:rPr lang="es-CR" sz="3600" dirty="0" smtClean="0"/>
              <a:t>recuencias</a:t>
            </a:r>
            <a:endParaRPr lang="es-CR" sz="3600" dirty="0"/>
          </a:p>
        </p:txBody>
      </p:sp>
      <p:sp>
        <p:nvSpPr>
          <p:cNvPr id="3" name="2 Marcador de contenido"/>
          <p:cNvSpPr>
            <a:spLocks noGrp="1"/>
          </p:cNvSpPr>
          <p:nvPr>
            <p:ph sz="quarter" idx="1"/>
          </p:nvPr>
        </p:nvSpPr>
        <p:spPr>
          <a:xfrm>
            <a:off x="285720" y="1000140"/>
            <a:ext cx="5510416" cy="5572132"/>
          </a:xfrm>
        </p:spPr>
        <p:txBody>
          <a:bodyPr>
            <a:normAutofit fontScale="92500"/>
          </a:bodyPr>
          <a:lstStyle/>
          <a:p>
            <a:pPr algn="just"/>
            <a:r>
              <a:rPr lang="es-CR" sz="2400" dirty="0" smtClean="0"/>
              <a:t>La distribución de frecuencias es otra forma de resumir la información.</a:t>
            </a:r>
          </a:p>
          <a:p>
            <a:pPr algn="just"/>
            <a:endParaRPr lang="es-CR" sz="2400" dirty="0" smtClean="0"/>
          </a:p>
          <a:p>
            <a:pPr algn="just"/>
            <a:r>
              <a:rPr lang="es-CR" sz="2400" dirty="0" smtClean="0"/>
              <a:t>Cuando los datos provienen de la operación de contar o de medir, y pueden haberse obtenido anotando el número de elementos que corresponde a una de las categorías definidas, entonces la utilización de las distribuciones de frecuencia es más recomendable.</a:t>
            </a:r>
          </a:p>
          <a:p>
            <a:pPr algn="just">
              <a:buNone/>
            </a:pPr>
            <a:endParaRPr lang="es-CR" sz="2400" dirty="0" smtClean="0"/>
          </a:p>
          <a:p>
            <a:pPr algn="just"/>
            <a:r>
              <a:rPr lang="es-CR" sz="2400" dirty="0" smtClean="0"/>
              <a:t>La DF son clasificaciones que se refieren a variables cualitativas o cuantitativas y constituyen un instrumento muy útil en el trabajo estadístico. </a:t>
            </a:r>
          </a:p>
        </p:txBody>
      </p:sp>
      <p:pic>
        <p:nvPicPr>
          <p:cNvPr id="7170" name="Picture 2" descr="http://www.mariannavarro.net/images/estudio.jpg"/>
          <p:cNvPicPr>
            <a:picLocks noChangeAspect="1" noChangeArrowheads="1"/>
          </p:cNvPicPr>
          <p:nvPr/>
        </p:nvPicPr>
        <p:blipFill>
          <a:blip r:embed="rId2" cstate="print"/>
          <a:srcRect/>
          <a:stretch>
            <a:fillRect/>
          </a:stretch>
        </p:blipFill>
        <p:spPr bwMode="auto">
          <a:xfrm>
            <a:off x="6858016" y="857232"/>
            <a:ext cx="2143141" cy="2143140"/>
          </a:xfrm>
          <a:prstGeom prst="rect">
            <a:avLst/>
          </a:prstGeom>
          <a:noFill/>
        </p:spPr>
      </p:pic>
      <p:pic>
        <p:nvPicPr>
          <p:cNvPr id="7172" name="Picture 4" descr="http://ciucab.files.wordpress.com/2009/09/escribir.jpg"/>
          <p:cNvPicPr>
            <a:picLocks noChangeAspect="1" noChangeArrowheads="1"/>
          </p:cNvPicPr>
          <p:nvPr/>
        </p:nvPicPr>
        <p:blipFill>
          <a:blip r:embed="rId3" cstate="print"/>
          <a:srcRect/>
          <a:stretch>
            <a:fillRect/>
          </a:stretch>
        </p:blipFill>
        <p:spPr bwMode="auto">
          <a:xfrm>
            <a:off x="6715140" y="3500438"/>
            <a:ext cx="2234581" cy="2928958"/>
          </a:xfrm>
          <a:prstGeom prst="rect">
            <a:avLst/>
          </a:prstGeom>
          <a:noFill/>
        </p:spPr>
      </p:pic>
    </p:spTree>
    <p:extLst>
      <p:ext uri="{BB962C8B-B14F-4D97-AF65-F5344CB8AC3E}">
        <p14:creationId xmlns:p14="http://schemas.microsoft.com/office/powerpoint/2010/main" val="2156045464"/>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0"/>
            <a:ext cx="8640960" cy="908720"/>
          </a:xfrm>
        </p:spPr>
        <p:txBody>
          <a:bodyPr/>
          <a:lstStyle/>
          <a:p>
            <a:pPr algn="ctr"/>
            <a:r>
              <a:rPr lang="es-CR" dirty="0" smtClean="0"/>
              <a:t>¿Qué es la Estadística?</a:t>
            </a:r>
            <a:endParaRPr lang="es-CR" dirty="0"/>
          </a:p>
        </p:txBody>
      </p:sp>
      <p:sp>
        <p:nvSpPr>
          <p:cNvPr id="3" name="2 Marcador de contenido"/>
          <p:cNvSpPr>
            <a:spLocks noGrp="1"/>
          </p:cNvSpPr>
          <p:nvPr>
            <p:ph sz="quarter" idx="1"/>
          </p:nvPr>
        </p:nvSpPr>
        <p:spPr>
          <a:xfrm>
            <a:off x="251520" y="1052736"/>
            <a:ext cx="6120680" cy="5328592"/>
          </a:xfrm>
        </p:spPr>
        <p:txBody>
          <a:bodyPr>
            <a:normAutofit/>
          </a:bodyPr>
          <a:lstStyle/>
          <a:p>
            <a:pPr algn="just"/>
            <a:r>
              <a:rPr lang="es-CR" sz="2400" dirty="0" smtClean="0"/>
              <a:t>La definición de </a:t>
            </a:r>
            <a:r>
              <a:rPr lang="es-CR" sz="2400" i="1" dirty="0" smtClean="0"/>
              <a:t>Estadística</a:t>
            </a:r>
            <a:r>
              <a:rPr lang="es-CR" sz="2400" dirty="0" smtClean="0"/>
              <a:t> se suele confundir muchas veces con lo que se entiende por “datos estadísticos”.</a:t>
            </a:r>
          </a:p>
          <a:p>
            <a:pPr algn="just"/>
            <a:endParaRPr lang="es-CR" sz="2400" dirty="0" smtClean="0"/>
          </a:p>
          <a:p>
            <a:pPr algn="just"/>
            <a:r>
              <a:rPr lang="es-CR" sz="2400" dirty="0" smtClean="0"/>
              <a:t>La palabra </a:t>
            </a:r>
            <a:r>
              <a:rPr lang="es-CR" sz="2400" i="1" dirty="0" smtClean="0"/>
              <a:t>Estadística</a:t>
            </a:r>
            <a:r>
              <a:rPr lang="es-CR" sz="2400" dirty="0" smtClean="0"/>
              <a:t> es utilizada en varios sentidos en el habla cotidiano.</a:t>
            </a:r>
          </a:p>
          <a:p>
            <a:pPr algn="just"/>
            <a:endParaRPr lang="es-CR" sz="2400" dirty="0" smtClean="0"/>
          </a:p>
          <a:p>
            <a:pPr algn="just"/>
            <a:r>
              <a:rPr lang="es-CR" sz="2400" dirty="0" smtClean="0"/>
              <a:t>Aún los propios estadísticos al definir su propia disciplina tienen  ciertos problemas, ya que ponen de relieve unos aspectos más que otros, lo cual parece que muchas veces la definición no sea tan clara.</a:t>
            </a:r>
            <a:endParaRPr lang="es-CR" sz="2400" dirty="0"/>
          </a:p>
        </p:txBody>
      </p:sp>
      <p:pic>
        <p:nvPicPr>
          <p:cNvPr id="21506" name="Picture 2" descr="http://www.ramontarrio.com/index_archivos/colegio_archivos/canciones_archivos/question.gif"/>
          <p:cNvPicPr>
            <a:picLocks noChangeAspect="1" noChangeArrowheads="1"/>
          </p:cNvPicPr>
          <p:nvPr/>
        </p:nvPicPr>
        <p:blipFill>
          <a:blip r:embed="rId2" cstate="print"/>
          <a:srcRect/>
          <a:stretch>
            <a:fillRect/>
          </a:stretch>
        </p:blipFill>
        <p:spPr bwMode="auto">
          <a:xfrm>
            <a:off x="6660232" y="1124744"/>
            <a:ext cx="2183636" cy="2016224"/>
          </a:xfrm>
          <a:prstGeom prst="rect">
            <a:avLst/>
          </a:prstGeom>
          <a:noFill/>
        </p:spPr>
      </p:pic>
      <p:pic>
        <p:nvPicPr>
          <p:cNvPr id="21508" name="Picture 4" descr="http://www.bakkersdrivingschool.com/images/yellow_sign.png"/>
          <p:cNvPicPr>
            <a:picLocks noChangeAspect="1" noChangeArrowheads="1"/>
          </p:cNvPicPr>
          <p:nvPr/>
        </p:nvPicPr>
        <p:blipFill>
          <a:blip r:embed="rId3" cstate="print"/>
          <a:srcRect/>
          <a:stretch>
            <a:fillRect/>
          </a:stretch>
        </p:blipFill>
        <p:spPr bwMode="auto">
          <a:xfrm>
            <a:off x="6767736" y="3717032"/>
            <a:ext cx="2376264" cy="2376264"/>
          </a:xfrm>
          <a:prstGeom prst="rect">
            <a:avLst/>
          </a:prstGeom>
          <a:noFill/>
        </p:spPr>
      </p:pic>
    </p:spTree>
    <p:extLst>
      <p:ext uri="{BB962C8B-B14F-4D97-AF65-F5344CB8AC3E}">
        <p14:creationId xmlns:p14="http://schemas.microsoft.com/office/powerpoint/2010/main" val="178530205"/>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2844" y="857232"/>
            <a:ext cx="6013332" cy="5643602"/>
          </a:xfrm>
        </p:spPr>
        <p:txBody>
          <a:bodyPr>
            <a:noAutofit/>
          </a:bodyPr>
          <a:lstStyle/>
          <a:p>
            <a:r>
              <a:rPr lang="es-CR" sz="2200" dirty="0" smtClean="0"/>
              <a:t>En los datos estadísticos resulta muy valioso disponer de elementos descriptivos que den información acerca de 3 aspectos:</a:t>
            </a:r>
          </a:p>
          <a:p>
            <a:pPr>
              <a:buNone/>
            </a:pPr>
            <a:r>
              <a:rPr lang="es-CR" sz="2200" dirty="0" smtClean="0"/>
              <a:t>	-La forma</a:t>
            </a:r>
          </a:p>
          <a:p>
            <a:pPr>
              <a:buNone/>
            </a:pPr>
            <a:r>
              <a:rPr lang="es-CR" sz="2200" dirty="0" smtClean="0"/>
              <a:t>	-La posición (alrededor de qué)</a:t>
            </a:r>
          </a:p>
          <a:p>
            <a:pPr>
              <a:buNone/>
            </a:pPr>
            <a:r>
              <a:rPr lang="es-CR" sz="2200" dirty="0" smtClean="0"/>
              <a:t>	-La dispersión</a:t>
            </a:r>
          </a:p>
          <a:p>
            <a:pPr>
              <a:buNone/>
            </a:pPr>
            <a:endParaRPr lang="es-CR" sz="2200" dirty="0" smtClean="0"/>
          </a:p>
          <a:p>
            <a:r>
              <a:rPr lang="es-CR" sz="2200" dirty="0" smtClean="0"/>
              <a:t>Cuando los datos son numerosos, para conocer lo anterior se debe recurrir a agrupar estos en una distribución de frecuencias.</a:t>
            </a:r>
          </a:p>
          <a:p>
            <a:endParaRPr lang="es-CR" sz="2200" dirty="0" smtClean="0"/>
          </a:p>
          <a:p>
            <a:r>
              <a:rPr lang="es-CR" sz="2200" dirty="0" smtClean="0"/>
              <a:t>La DF se define como una ordenación o arreglo de datos en clases o categorías que muestran, para cada una de las categorías, el número  de elementos que contiene o frecuencia.</a:t>
            </a:r>
            <a:endParaRPr lang="es-CR" sz="2200" dirty="0"/>
          </a:p>
        </p:txBody>
      </p:sp>
      <p:sp>
        <p:nvSpPr>
          <p:cNvPr id="4" name="1 Título"/>
          <p:cNvSpPr>
            <a:spLocks noGrp="1"/>
          </p:cNvSpPr>
          <p:nvPr>
            <p:ph type="title"/>
          </p:nvPr>
        </p:nvSpPr>
        <p:spPr>
          <a:xfrm>
            <a:off x="357158" y="0"/>
            <a:ext cx="8429684" cy="857232"/>
          </a:xfrm>
        </p:spPr>
        <p:txBody>
          <a:bodyPr>
            <a:normAutofit/>
          </a:bodyPr>
          <a:lstStyle/>
          <a:p>
            <a:pPr algn="ctr"/>
            <a:r>
              <a:rPr lang="es-CR" sz="3600" dirty="0" smtClean="0"/>
              <a:t>Distribución de frecuencias</a:t>
            </a:r>
            <a:endParaRPr lang="es-CR" sz="3600" dirty="0"/>
          </a:p>
        </p:txBody>
      </p:sp>
      <p:pic>
        <p:nvPicPr>
          <p:cNvPr id="6145" name="Picture 1" descr="C:\Users\Oscar\Documents\Downloads\permafrost_distribution_in_the_arctic_large.jpg"/>
          <p:cNvPicPr>
            <a:picLocks noChangeAspect="1" noChangeArrowheads="1"/>
          </p:cNvPicPr>
          <p:nvPr/>
        </p:nvPicPr>
        <p:blipFill>
          <a:blip r:embed="rId2" cstate="print"/>
          <a:srcRect/>
          <a:stretch>
            <a:fillRect/>
          </a:stretch>
        </p:blipFill>
        <p:spPr bwMode="auto">
          <a:xfrm>
            <a:off x="6572264" y="857232"/>
            <a:ext cx="2308853" cy="2571768"/>
          </a:xfrm>
          <a:prstGeom prst="rect">
            <a:avLst/>
          </a:prstGeom>
          <a:noFill/>
        </p:spPr>
      </p:pic>
      <p:pic>
        <p:nvPicPr>
          <p:cNvPr id="6147" name="Picture 3" descr="http://www.lifespan.org/adam/graphics/images/es/18138.jpg"/>
          <p:cNvPicPr>
            <a:picLocks noChangeAspect="1" noChangeArrowheads="1"/>
          </p:cNvPicPr>
          <p:nvPr/>
        </p:nvPicPr>
        <p:blipFill>
          <a:blip r:embed="rId3" cstate="print"/>
          <a:srcRect/>
          <a:stretch>
            <a:fillRect/>
          </a:stretch>
        </p:blipFill>
        <p:spPr bwMode="auto">
          <a:xfrm>
            <a:off x="6500826" y="3929066"/>
            <a:ext cx="2053842" cy="2500330"/>
          </a:xfrm>
          <a:prstGeom prst="rect">
            <a:avLst/>
          </a:prstGeom>
          <a:noFill/>
        </p:spPr>
      </p:pic>
    </p:spTree>
    <p:extLst>
      <p:ext uri="{BB962C8B-B14F-4D97-AF65-F5344CB8AC3E}">
        <p14:creationId xmlns:p14="http://schemas.microsoft.com/office/powerpoint/2010/main" val="22698197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928670"/>
            <a:ext cx="8501122" cy="5929330"/>
          </a:xfrm>
        </p:spPr>
        <p:txBody>
          <a:bodyPr>
            <a:normAutofit lnSpcReduction="10000"/>
          </a:bodyPr>
          <a:lstStyle/>
          <a:p>
            <a:r>
              <a:rPr lang="es-CR" sz="2400" dirty="0" smtClean="0"/>
              <a:t>La distribución de frecuencia puede presentarse por medio de un gráfico de barras verticales, como sigue: </a:t>
            </a:r>
          </a:p>
          <a:p>
            <a:endParaRPr lang="es-CR" sz="2400" dirty="0" smtClean="0"/>
          </a:p>
          <a:p>
            <a:endParaRPr lang="es-CR" sz="2400" dirty="0" smtClean="0"/>
          </a:p>
          <a:p>
            <a:endParaRPr lang="es-CR" sz="2400" dirty="0" smtClean="0"/>
          </a:p>
          <a:p>
            <a:endParaRPr lang="es-CR" sz="2400" dirty="0" smtClean="0"/>
          </a:p>
          <a:p>
            <a:endParaRPr lang="es-CR" sz="2400" dirty="0" smtClean="0"/>
          </a:p>
          <a:p>
            <a:endParaRPr lang="es-CR" sz="2400" dirty="0" smtClean="0"/>
          </a:p>
          <a:p>
            <a:endParaRPr lang="es-CR" sz="2400" dirty="0" smtClean="0"/>
          </a:p>
          <a:p>
            <a:endParaRPr lang="es-CR" sz="2400" dirty="0" smtClean="0"/>
          </a:p>
          <a:p>
            <a:endParaRPr lang="es-CR" sz="2400" dirty="0" smtClean="0"/>
          </a:p>
          <a:p>
            <a:endParaRPr lang="es-CR" sz="2400" dirty="0" smtClean="0"/>
          </a:p>
          <a:p>
            <a:pPr algn="just"/>
            <a:r>
              <a:rPr lang="es-CR" sz="2400" dirty="0" smtClean="0"/>
              <a:t>En conclusión, la DF es un excelente método para hacer representaciones de la información cuando esta abunda y se quiere conocer ciertas características.</a:t>
            </a:r>
          </a:p>
        </p:txBody>
      </p:sp>
      <p:sp>
        <p:nvSpPr>
          <p:cNvPr id="5" name="1 Título"/>
          <p:cNvSpPr>
            <a:spLocks noGrp="1"/>
          </p:cNvSpPr>
          <p:nvPr>
            <p:ph type="title"/>
          </p:nvPr>
        </p:nvSpPr>
        <p:spPr>
          <a:xfrm>
            <a:off x="214282" y="0"/>
            <a:ext cx="8643998" cy="785794"/>
          </a:xfrm>
        </p:spPr>
        <p:txBody>
          <a:bodyPr>
            <a:normAutofit/>
          </a:bodyPr>
          <a:lstStyle/>
          <a:p>
            <a:pPr algn="ctr"/>
            <a:r>
              <a:rPr lang="es-CR" sz="3600" dirty="0" smtClean="0"/>
              <a:t>Distribución de frecuencias</a:t>
            </a:r>
            <a:endParaRPr lang="es-CR" sz="3600" dirty="0"/>
          </a:p>
        </p:txBody>
      </p:sp>
      <p:graphicFrame>
        <p:nvGraphicFramePr>
          <p:cNvPr id="7" name="1 Gráfico"/>
          <p:cNvGraphicFramePr/>
          <p:nvPr>
            <p:extLst>
              <p:ext uri="{D42A27DB-BD31-4B8C-83A1-F6EECF244321}">
                <p14:modId xmlns:p14="http://schemas.microsoft.com/office/powerpoint/2010/main" val="136581334"/>
              </p:ext>
            </p:extLst>
          </p:nvPr>
        </p:nvGraphicFramePr>
        <p:xfrm>
          <a:off x="357158" y="1857364"/>
          <a:ext cx="8501122" cy="37862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129448"/>
      </p:ext>
    </p:extLst>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50106"/>
          </a:xfrm>
        </p:spPr>
        <p:txBody>
          <a:bodyPr>
            <a:normAutofit/>
          </a:bodyPr>
          <a:lstStyle/>
          <a:p>
            <a:pPr algn="ctr"/>
            <a:r>
              <a:rPr lang="es-CR" sz="3600" dirty="0" smtClean="0"/>
              <a:t>Indicadores</a:t>
            </a:r>
            <a:endParaRPr lang="es-CR" sz="3600" dirty="0"/>
          </a:p>
        </p:txBody>
      </p:sp>
      <p:sp>
        <p:nvSpPr>
          <p:cNvPr id="3" name="2 Marcador de contenido"/>
          <p:cNvSpPr>
            <a:spLocks noGrp="1"/>
          </p:cNvSpPr>
          <p:nvPr>
            <p:ph sz="quarter" idx="1"/>
          </p:nvPr>
        </p:nvSpPr>
        <p:spPr>
          <a:xfrm>
            <a:off x="251520" y="1124744"/>
            <a:ext cx="6264696" cy="5328592"/>
          </a:xfrm>
        </p:spPr>
        <p:txBody>
          <a:bodyPr>
            <a:normAutofit lnSpcReduction="10000"/>
          </a:bodyPr>
          <a:lstStyle/>
          <a:p>
            <a:pPr algn="just"/>
            <a:r>
              <a:rPr lang="es-CR" sz="2400" dirty="0" smtClean="0"/>
              <a:t>Los indicadores son también número relativos, y se suelen utilizarse en área académica, pero sobre todo en la toma de decisiones. </a:t>
            </a:r>
          </a:p>
          <a:p>
            <a:pPr algn="just"/>
            <a:endParaRPr lang="es-CR" sz="2400" dirty="0" smtClean="0"/>
          </a:p>
          <a:p>
            <a:pPr algn="just"/>
            <a:r>
              <a:rPr lang="es-CR" sz="2400" dirty="0"/>
              <a:t>Un indicador es una característica específica, </a:t>
            </a:r>
            <a:r>
              <a:rPr lang="es-CR" sz="2400" b="1" i="1" dirty="0"/>
              <a:t>observable</a:t>
            </a:r>
            <a:r>
              <a:rPr lang="es-CR" sz="2400" dirty="0"/>
              <a:t> y </a:t>
            </a:r>
            <a:r>
              <a:rPr lang="es-CR" sz="2400" b="1" i="1" dirty="0"/>
              <a:t>medible</a:t>
            </a:r>
            <a:r>
              <a:rPr lang="es-CR" sz="2400" dirty="0"/>
              <a:t> que puede ser usada para mostrar los cambios y progresos que está haciendo un programa hacia el logro de un resultado </a:t>
            </a:r>
            <a:r>
              <a:rPr lang="es-CR" sz="2400" dirty="0" smtClean="0"/>
              <a:t>específico (en el tiempo).</a:t>
            </a:r>
            <a:endParaRPr lang="es-CR" sz="2400" dirty="0"/>
          </a:p>
          <a:p>
            <a:pPr algn="just"/>
            <a:endParaRPr lang="es-CR" sz="2400" dirty="0" smtClean="0"/>
          </a:p>
          <a:p>
            <a:pPr algn="just"/>
            <a:r>
              <a:rPr lang="es-CR" sz="2400" dirty="0"/>
              <a:t>Un indicador debe ser definido en términos precisos, no ambiguos, que describan clara y exactamente lo que se está midiendo.</a:t>
            </a:r>
            <a:endParaRPr lang="es-CR" sz="2400" dirty="0" smtClean="0"/>
          </a:p>
        </p:txBody>
      </p:sp>
      <p:pic>
        <p:nvPicPr>
          <p:cNvPr id="7170" name="Picture 2" descr="http://www.improve.com.pe/portal/images/improve/indicadores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2595" y="4221088"/>
            <a:ext cx="1872208" cy="2016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tantum.com/conocimiento/wp-content/uploads/2013/03/Brainstormin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4761" y="1052736"/>
            <a:ext cx="2047875" cy="27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593131"/>
      </p:ext>
    </p:extLst>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1086" y="51488"/>
            <a:ext cx="8215370" cy="857232"/>
          </a:xfrm>
        </p:spPr>
        <p:txBody>
          <a:bodyPr>
            <a:normAutofit/>
          </a:bodyPr>
          <a:lstStyle/>
          <a:p>
            <a:pPr algn="ctr"/>
            <a:r>
              <a:rPr lang="es-CR" sz="3600" dirty="0" smtClean="0"/>
              <a:t>Índices</a:t>
            </a:r>
            <a:endParaRPr lang="es-CR" sz="3600" dirty="0"/>
          </a:p>
        </p:txBody>
      </p:sp>
      <p:sp>
        <p:nvSpPr>
          <p:cNvPr id="3" name="2 Marcador de contenido"/>
          <p:cNvSpPr>
            <a:spLocks noGrp="1"/>
          </p:cNvSpPr>
          <p:nvPr>
            <p:ph sz="quarter" idx="1"/>
          </p:nvPr>
        </p:nvSpPr>
        <p:spPr>
          <a:xfrm>
            <a:off x="251520" y="980728"/>
            <a:ext cx="6264696" cy="5643602"/>
          </a:xfrm>
        </p:spPr>
        <p:txBody>
          <a:bodyPr>
            <a:normAutofit/>
          </a:bodyPr>
          <a:lstStyle/>
          <a:p>
            <a:pPr algn="just"/>
            <a:r>
              <a:rPr lang="es-CR" sz="2400" dirty="0"/>
              <a:t>Los índices, al igual que la razón, </a:t>
            </a:r>
            <a:r>
              <a:rPr lang="es-CR" sz="2400" dirty="0" smtClean="0"/>
              <a:t>proporción, tasa</a:t>
            </a:r>
            <a:r>
              <a:rPr lang="es-CR" sz="2400" dirty="0"/>
              <a:t> </a:t>
            </a:r>
            <a:r>
              <a:rPr lang="es-CR" sz="2400" dirty="0" smtClean="0"/>
              <a:t>e indicadores,  </a:t>
            </a:r>
            <a:r>
              <a:rPr lang="es-CR" sz="2400" dirty="0"/>
              <a:t>busca resumir la información en un número relativo para facilitar la información de un acontecimiento o algo por el estilo</a:t>
            </a:r>
            <a:r>
              <a:rPr lang="es-CR" sz="2400" dirty="0" smtClean="0"/>
              <a:t>.</a:t>
            </a:r>
          </a:p>
          <a:p>
            <a:pPr algn="just"/>
            <a:endParaRPr lang="es-CR" sz="2400" dirty="0"/>
          </a:p>
          <a:p>
            <a:pPr algn="just"/>
            <a:r>
              <a:rPr lang="es-CR" sz="2400" dirty="0" smtClean="0"/>
              <a:t>Los índices, por lo general, son los números relativos más complejos y difíciles de construir. Puede ser tan simple como el IMC, o tan complejo como el IDH.</a:t>
            </a:r>
            <a:endParaRPr lang="es-CR" sz="2400" b="1" dirty="0" smtClean="0"/>
          </a:p>
          <a:p>
            <a:pPr algn="just"/>
            <a:endParaRPr lang="es-CR" sz="2400" dirty="0"/>
          </a:p>
          <a:p>
            <a:pPr algn="just"/>
            <a:r>
              <a:rPr lang="es-CR" sz="2400" dirty="0" smtClean="0"/>
              <a:t>Por lo general, un índice se construye a partir de indicadores. De igual forma, hay índice que se obtienen a partir de otros índices. </a:t>
            </a:r>
          </a:p>
        </p:txBody>
      </p:sp>
      <p:pic>
        <p:nvPicPr>
          <p:cNvPr id="9218" name="Picture 2" descr="http://animkids.fr/images/loup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484784"/>
            <a:ext cx="1724380" cy="18478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lyonmag.com/medias/images/sherlock-holmes-0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5600" y="3789040"/>
            <a:ext cx="2198888"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1672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12776"/>
            <a:ext cx="7772400" cy="4572000"/>
          </a:xfrm>
        </p:spPr>
        <p:txBody>
          <a:bodyPr/>
          <a:lstStyle/>
          <a:p>
            <a:r>
              <a:rPr lang="es-CR" dirty="0" smtClean="0"/>
              <a:t>Esquema </a:t>
            </a:r>
            <a:r>
              <a:rPr lang="es-CR" b="1" i="1" dirty="0" smtClean="0"/>
              <a:t>general</a:t>
            </a:r>
            <a:r>
              <a:rPr lang="es-CR" dirty="0" smtClean="0"/>
              <a:t> para construir un índice es el siguiente:</a:t>
            </a:r>
            <a:endParaRPr lang="es-CR" dirty="0"/>
          </a:p>
        </p:txBody>
      </p:sp>
      <p:sp>
        <p:nvSpPr>
          <p:cNvPr id="4" name="1 Título"/>
          <p:cNvSpPr>
            <a:spLocks noGrp="1"/>
          </p:cNvSpPr>
          <p:nvPr>
            <p:ph type="title"/>
          </p:nvPr>
        </p:nvSpPr>
        <p:spPr>
          <a:xfrm>
            <a:off x="461086" y="51488"/>
            <a:ext cx="8215370" cy="857232"/>
          </a:xfrm>
        </p:spPr>
        <p:txBody>
          <a:bodyPr>
            <a:normAutofit/>
          </a:bodyPr>
          <a:lstStyle/>
          <a:p>
            <a:pPr algn="ctr"/>
            <a:r>
              <a:rPr lang="es-CR" sz="3600" dirty="0" smtClean="0"/>
              <a:t>Índices</a:t>
            </a:r>
            <a:endParaRPr lang="es-CR" sz="3600" dirty="0"/>
          </a:p>
        </p:txBody>
      </p:sp>
      <p:sp>
        <p:nvSpPr>
          <p:cNvPr id="5" name="4 Rectángulo redondeado"/>
          <p:cNvSpPr/>
          <p:nvPr/>
        </p:nvSpPr>
        <p:spPr>
          <a:xfrm>
            <a:off x="539552" y="2420888"/>
            <a:ext cx="208823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Indicador 1</a:t>
            </a:r>
            <a:endParaRPr lang="es-CR" dirty="0"/>
          </a:p>
        </p:txBody>
      </p:sp>
      <p:sp>
        <p:nvSpPr>
          <p:cNvPr id="6" name="5 Rectángulo redondeado"/>
          <p:cNvSpPr/>
          <p:nvPr/>
        </p:nvSpPr>
        <p:spPr>
          <a:xfrm>
            <a:off x="548947" y="3897052"/>
            <a:ext cx="208823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Indicador 2</a:t>
            </a:r>
            <a:endParaRPr lang="es-CR" dirty="0"/>
          </a:p>
        </p:txBody>
      </p:sp>
      <p:sp>
        <p:nvSpPr>
          <p:cNvPr id="7" name="6 Rectángulo redondeado"/>
          <p:cNvSpPr/>
          <p:nvPr/>
        </p:nvSpPr>
        <p:spPr>
          <a:xfrm>
            <a:off x="508538" y="5334607"/>
            <a:ext cx="208823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Indicador 3</a:t>
            </a:r>
            <a:endParaRPr lang="es-CR" dirty="0"/>
          </a:p>
        </p:txBody>
      </p:sp>
      <p:sp>
        <p:nvSpPr>
          <p:cNvPr id="9" name="8 Elipse"/>
          <p:cNvSpPr/>
          <p:nvPr/>
        </p:nvSpPr>
        <p:spPr>
          <a:xfrm>
            <a:off x="5292080" y="2638214"/>
            <a:ext cx="3059832" cy="330976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dirty="0" smtClean="0"/>
              <a:t>Índice</a:t>
            </a:r>
            <a:endParaRPr lang="es-CR" dirty="0"/>
          </a:p>
        </p:txBody>
      </p:sp>
      <p:cxnSp>
        <p:nvCxnSpPr>
          <p:cNvPr id="11" name="10 Conector recto de flecha"/>
          <p:cNvCxnSpPr/>
          <p:nvPr/>
        </p:nvCxnSpPr>
        <p:spPr>
          <a:xfrm>
            <a:off x="2843808" y="2924944"/>
            <a:ext cx="21602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2843808" y="429309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flipV="1">
            <a:off x="2843808" y="4437113"/>
            <a:ext cx="2160240"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6406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844824"/>
            <a:ext cx="8424936" cy="1143000"/>
          </a:xfrm>
        </p:spPr>
        <p:txBody>
          <a:bodyPr/>
          <a:lstStyle/>
          <a:p>
            <a:r>
              <a:rPr lang="es-CR" dirty="0" smtClean="0"/>
              <a:t>Representación de la información</a:t>
            </a:r>
            <a:endParaRPr lang="es-CR" dirty="0"/>
          </a:p>
        </p:txBody>
      </p:sp>
    </p:spTree>
    <p:extLst>
      <p:ext uri="{BB962C8B-B14F-4D97-AF65-F5344CB8AC3E}">
        <p14:creationId xmlns:p14="http://schemas.microsoft.com/office/powerpoint/2010/main" val="3180304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4638"/>
            <a:ext cx="7772400" cy="868346"/>
          </a:xfrm>
        </p:spPr>
        <p:txBody>
          <a:bodyPr>
            <a:normAutofit/>
          </a:bodyPr>
          <a:lstStyle/>
          <a:p>
            <a:pPr algn="ctr"/>
            <a:r>
              <a:rPr lang="es-ES_tradnl" sz="3600" dirty="0" smtClean="0"/>
              <a:t>Presentación de la información</a:t>
            </a:r>
            <a:endParaRPr lang="es-CR" sz="3600" dirty="0"/>
          </a:p>
        </p:txBody>
      </p:sp>
      <p:sp>
        <p:nvSpPr>
          <p:cNvPr id="3" name="2 Marcador de contenido"/>
          <p:cNvSpPr>
            <a:spLocks noGrp="1"/>
          </p:cNvSpPr>
          <p:nvPr>
            <p:ph sz="quarter" idx="1"/>
          </p:nvPr>
        </p:nvSpPr>
        <p:spPr>
          <a:xfrm>
            <a:off x="500034" y="1428736"/>
            <a:ext cx="7772400" cy="4572000"/>
          </a:xfrm>
        </p:spPr>
        <p:txBody>
          <a:bodyPr/>
          <a:lstStyle/>
          <a:p>
            <a:pPr>
              <a:buNone/>
            </a:pPr>
            <a:r>
              <a:rPr lang="es-ES_tradnl" dirty="0" smtClean="0"/>
              <a:t>	En un principio clásico se tienen 4 formas de presentar la información:</a:t>
            </a:r>
          </a:p>
          <a:p>
            <a:pPr>
              <a:buNone/>
            </a:pPr>
            <a:r>
              <a:rPr lang="es-ES_tradnl" dirty="0" smtClean="0"/>
              <a:t>	</a:t>
            </a:r>
          </a:p>
          <a:p>
            <a:pPr>
              <a:buNone/>
            </a:pPr>
            <a:r>
              <a:rPr lang="es-ES_tradnl" dirty="0" smtClean="0"/>
              <a:t>	a. Textual</a:t>
            </a:r>
          </a:p>
          <a:p>
            <a:pPr>
              <a:buNone/>
            </a:pPr>
            <a:r>
              <a:rPr lang="es-ES_tradnl" dirty="0" smtClean="0"/>
              <a:t>	b. </a:t>
            </a:r>
            <a:r>
              <a:rPr lang="es-ES_tradnl" dirty="0" err="1" smtClean="0"/>
              <a:t>Semitabular</a:t>
            </a:r>
            <a:endParaRPr lang="es-ES_tradnl" dirty="0" smtClean="0"/>
          </a:p>
          <a:p>
            <a:pPr>
              <a:buNone/>
            </a:pPr>
            <a:r>
              <a:rPr lang="es-ES_tradnl" dirty="0" smtClean="0"/>
              <a:t>	c. Tabular</a:t>
            </a:r>
          </a:p>
          <a:p>
            <a:pPr>
              <a:buNone/>
            </a:pPr>
            <a:r>
              <a:rPr lang="es-ES_tradnl" dirty="0" smtClean="0"/>
              <a:t>	d. Gráfica</a:t>
            </a:r>
          </a:p>
        </p:txBody>
      </p:sp>
      <p:pic>
        <p:nvPicPr>
          <p:cNvPr id="38914" name="Picture 2" descr="http://agaudi.files.wordpress.com/2007/08/cabot-street-cinema.jpg"/>
          <p:cNvPicPr>
            <a:picLocks noChangeAspect="1" noChangeArrowheads="1"/>
          </p:cNvPicPr>
          <p:nvPr/>
        </p:nvPicPr>
        <p:blipFill>
          <a:blip r:embed="rId2" cstate="print"/>
          <a:srcRect/>
          <a:stretch>
            <a:fillRect/>
          </a:stretch>
        </p:blipFill>
        <p:spPr bwMode="auto">
          <a:xfrm>
            <a:off x="3782112" y="2708920"/>
            <a:ext cx="5361888" cy="4149080"/>
          </a:xfrm>
          <a:prstGeom prst="rect">
            <a:avLst/>
          </a:prstGeom>
          <a:noFill/>
        </p:spPr>
      </p:pic>
    </p:spTree>
    <p:extLst>
      <p:ext uri="{BB962C8B-B14F-4D97-AF65-F5344CB8AC3E}">
        <p14:creationId xmlns:p14="http://schemas.microsoft.com/office/powerpoint/2010/main" val="4120044824"/>
      </p:ext>
    </p:extLst>
  </p:cSld>
  <p:clrMapOvr>
    <a:masterClrMapping/>
  </p:clrMapOvr>
  <p:transition>
    <p:split dir="in"/>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0"/>
            <a:ext cx="7772400" cy="1000132"/>
          </a:xfrm>
        </p:spPr>
        <p:txBody>
          <a:bodyPr>
            <a:normAutofit/>
          </a:bodyPr>
          <a:lstStyle/>
          <a:p>
            <a:pPr algn="ctr"/>
            <a:r>
              <a:rPr lang="es-ES_tradnl" sz="3600" dirty="0" smtClean="0"/>
              <a:t>Componentes del CUADRO</a:t>
            </a:r>
            <a:endParaRPr lang="es-CR" sz="3600" dirty="0"/>
          </a:p>
        </p:txBody>
      </p:sp>
      <p:sp>
        <p:nvSpPr>
          <p:cNvPr id="3" name="2 Marcador de contenido"/>
          <p:cNvSpPr>
            <a:spLocks noGrp="1"/>
          </p:cNvSpPr>
          <p:nvPr>
            <p:ph sz="quarter" idx="1"/>
          </p:nvPr>
        </p:nvSpPr>
        <p:spPr>
          <a:xfrm>
            <a:off x="285720" y="1142984"/>
            <a:ext cx="7772400" cy="5357850"/>
          </a:xfrm>
        </p:spPr>
        <p:txBody>
          <a:bodyPr>
            <a:normAutofit fontScale="92500" lnSpcReduction="20000"/>
          </a:bodyPr>
          <a:lstStyle/>
          <a:p>
            <a:r>
              <a:rPr lang="es-ES_tradnl" dirty="0" smtClean="0"/>
              <a:t>El “cuadro” en estadística está compuesto de los siguiente:</a:t>
            </a:r>
          </a:p>
          <a:p>
            <a:pPr>
              <a:buNone/>
            </a:pPr>
            <a:r>
              <a:rPr lang="es-ES_tradnl" dirty="0" smtClean="0"/>
              <a:t>	-Título</a:t>
            </a:r>
          </a:p>
          <a:p>
            <a:pPr>
              <a:buNone/>
            </a:pPr>
            <a:r>
              <a:rPr lang="es-ES_tradnl" dirty="0" smtClean="0"/>
              <a:t>	-Nota preliminar (nota introductoria)</a:t>
            </a:r>
          </a:p>
          <a:p>
            <a:pPr>
              <a:buNone/>
            </a:pPr>
            <a:r>
              <a:rPr lang="es-ES_tradnl" dirty="0" smtClean="0"/>
              <a:t>	-Columna matriz</a:t>
            </a:r>
          </a:p>
          <a:p>
            <a:pPr>
              <a:buNone/>
            </a:pPr>
            <a:r>
              <a:rPr lang="es-ES_tradnl" dirty="0" smtClean="0"/>
              <a:t>	-Encabezados o encabezamientos</a:t>
            </a:r>
          </a:p>
          <a:p>
            <a:pPr>
              <a:buNone/>
            </a:pPr>
            <a:r>
              <a:rPr lang="es-ES_tradnl" dirty="0" smtClean="0"/>
              <a:t>	-Cuerpo o contenido</a:t>
            </a:r>
          </a:p>
          <a:p>
            <a:pPr>
              <a:buNone/>
            </a:pPr>
            <a:r>
              <a:rPr lang="es-ES_tradnl" dirty="0" smtClean="0"/>
              <a:t>	-Nota al pie</a:t>
            </a:r>
          </a:p>
          <a:p>
            <a:pPr>
              <a:buNone/>
            </a:pPr>
            <a:r>
              <a:rPr lang="es-ES_tradnl" dirty="0" smtClean="0"/>
              <a:t>	-Fuente</a:t>
            </a:r>
          </a:p>
          <a:p>
            <a:pPr>
              <a:buNone/>
            </a:pPr>
            <a:endParaRPr lang="es-ES_tradnl" dirty="0" smtClean="0"/>
          </a:p>
          <a:p>
            <a:r>
              <a:rPr lang="es-ES_tradnl" dirty="0" smtClean="0"/>
              <a:t>No todos los componentes anteriores deben siempre estar en un cuadro.</a:t>
            </a:r>
            <a:endParaRPr lang="es-CR" dirty="0"/>
          </a:p>
        </p:txBody>
      </p:sp>
      <p:pic>
        <p:nvPicPr>
          <p:cNvPr id="33794" name="Picture 2" descr="http://4.bp.blogspot.com/_lj8FQrkyUIw/SeI0iiHFDoI/AAAAAAAABGk/DeR4cuwn0iI/s400/Escuchar+1.jpg"/>
          <p:cNvPicPr>
            <a:picLocks noChangeAspect="1" noChangeArrowheads="1"/>
          </p:cNvPicPr>
          <p:nvPr/>
        </p:nvPicPr>
        <p:blipFill>
          <a:blip r:embed="rId2" cstate="print"/>
          <a:srcRect/>
          <a:stretch>
            <a:fillRect/>
          </a:stretch>
        </p:blipFill>
        <p:spPr bwMode="auto">
          <a:xfrm>
            <a:off x="5286380" y="1643050"/>
            <a:ext cx="3500462" cy="3810000"/>
          </a:xfrm>
          <a:prstGeom prst="rect">
            <a:avLst/>
          </a:prstGeom>
          <a:noFill/>
        </p:spPr>
      </p:pic>
    </p:spTree>
    <p:extLst>
      <p:ext uri="{BB962C8B-B14F-4D97-AF65-F5344CB8AC3E}">
        <p14:creationId xmlns:p14="http://schemas.microsoft.com/office/powerpoint/2010/main" val="3042233954"/>
      </p:ext>
    </p:extLst>
  </p:cSld>
  <p:clrMapOvr>
    <a:masterClrMapping/>
  </p:clrMapOvr>
  <p:transition>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10" y="0"/>
            <a:ext cx="7772400" cy="1143000"/>
          </a:xfrm>
        </p:spPr>
        <p:txBody>
          <a:bodyPr>
            <a:normAutofit/>
          </a:bodyPr>
          <a:lstStyle/>
          <a:p>
            <a:pPr algn="ctr"/>
            <a:r>
              <a:rPr lang="es-ES_tradnl" sz="3600" dirty="0" smtClean="0"/>
              <a:t>Componentes de un cuadro</a:t>
            </a:r>
            <a:endParaRPr lang="es-CR" sz="3600" dirty="0"/>
          </a:p>
        </p:txBody>
      </p:sp>
      <p:pic>
        <p:nvPicPr>
          <p:cNvPr id="41986" name="Picture 2"/>
          <p:cNvPicPr>
            <a:picLocks noChangeAspect="1" noChangeArrowheads="1"/>
          </p:cNvPicPr>
          <p:nvPr/>
        </p:nvPicPr>
        <p:blipFill>
          <a:blip r:embed="rId2" cstate="print"/>
          <a:srcRect/>
          <a:stretch>
            <a:fillRect/>
          </a:stretch>
        </p:blipFill>
        <p:spPr bwMode="auto">
          <a:xfrm>
            <a:off x="785786" y="1643050"/>
            <a:ext cx="7643866" cy="4857784"/>
          </a:xfrm>
          <a:prstGeom prst="rect">
            <a:avLst/>
          </a:prstGeom>
          <a:noFill/>
          <a:ln w="9525">
            <a:noFill/>
            <a:miter lim="800000"/>
            <a:headEnd/>
            <a:tailEnd/>
          </a:ln>
        </p:spPr>
      </p:pic>
    </p:spTree>
    <p:extLst>
      <p:ext uri="{BB962C8B-B14F-4D97-AF65-F5344CB8AC3E}">
        <p14:creationId xmlns:p14="http://schemas.microsoft.com/office/powerpoint/2010/main" val="3350695676"/>
      </p:ext>
    </p:extLst>
  </p:cSld>
  <p:clrMapOvr>
    <a:masterClrMapping/>
  </p:clrMapOvr>
  <p:transition>
    <p:diamon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0"/>
            <a:ext cx="8143932" cy="928670"/>
          </a:xfrm>
        </p:spPr>
        <p:txBody>
          <a:bodyPr>
            <a:normAutofit/>
          </a:bodyPr>
          <a:lstStyle/>
          <a:p>
            <a:pPr algn="ctr"/>
            <a:r>
              <a:rPr lang="es-ES_tradnl" sz="3600" dirty="0" smtClean="0"/>
              <a:t>Componentes del GRÁFICO</a:t>
            </a:r>
            <a:endParaRPr lang="es-CR" sz="3600" dirty="0"/>
          </a:p>
        </p:txBody>
      </p:sp>
      <p:sp>
        <p:nvSpPr>
          <p:cNvPr id="3" name="2 Marcador de contenido"/>
          <p:cNvSpPr>
            <a:spLocks noGrp="1"/>
          </p:cNvSpPr>
          <p:nvPr>
            <p:ph sz="quarter" idx="1"/>
          </p:nvPr>
        </p:nvSpPr>
        <p:spPr>
          <a:xfrm>
            <a:off x="285720" y="1071546"/>
            <a:ext cx="8143932" cy="5500726"/>
          </a:xfrm>
        </p:spPr>
        <p:txBody>
          <a:bodyPr>
            <a:normAutofit lnSpcReduction="10000"/>
          </a:bodyPr>
          <a:lstStyle/>
          <a:p>
            <a:r>
              <a:rPr lang="es-ES_tradnl" dirty="0" smtClean="0"/>
              <a:t>El “gráfico” está compuesto por:</a:t>
            </a:r>
          </a:p>
          <a:p>
            <a:pPr>
              <a:buNone/>
            </a:pPr>
            <a:r>
              <a:rPr lang="es-ES_tradnl" dirty="0" smtClean="0"/>
              <a:t>	-Título</a:t>
            </a:r>
          </a:p>
          <a:p>
            <a:pPr>
              <a:buNone/>
            </a:pPr>
            <a:r>
              <a:rPr lang="es-ES_tradnl" dirty="0" smtClean="0"/>
              <a:t>	-Nota introductoria</a:t>
            </a:r>
          </a:p>
          <a:p>
            <a:pPr>
              <a:buNone/>
            </a:pPr>
            <a:r>
              <a:rPr lang="es-ES_tradnl" dirty="0" smtClean="0"/>
              <a:t>	-Leyenda eje “y”.</a:t>
            </a:r>
          </a:p>
          <a:p>
            <a:pPr>
              <a:buNone/>
            </a:pPr>
            <a:r>
              <a:rPr lang="es-ES_tradnl" dirty="0" smtClean="0"/>
              <a:t>	-Escala eje “y”</a:t>
            </a:r>
          </a:p>
          <a:p>
            <a:pPr>
              <a:buNone/>
            </a:pPr>
            <a:r>
              <a:rPr lang="es-ES_tradnl" dirty="0" smtClean="0"/>
              <a:t>	-Leyenda eje “x”</a:t>
            </a:r>
          </a:p>
          <a:p>
            <a:pPr>
              <a:buNone/>
            </a:pPr>
            <a:r>
              <a:rPr lang="es-ES_tradnl" dirty="0" smtClean="0"/>
              <a:t>	-Escala eje “x”</a:t>
            </a:r>
          </a:p>
          <a:p>
            <a:pPr>
              <a:buNone/>
            </a:pPr>
            <a:r>
              <a:rPr lang="es-ES_tradnl" dirty="0" smtClean="0"/>
              <a:t>	-Diagrama</a:t>
            </a:r>
          </a:p>
          <a:p>
            <a:pPr>
              <a:buNone/>
            </a:pPr>
            <a:r>
              <a:rPr lang="es-ES_tradnl" dirty="0" smtClean="0"/>
              <a:t>	-Nota al pie</a:t>
            </a:r>
          </a:p>
          <a:p>
            <a:pPr>
              <a:buNone/>
            </a:pPr>
            <a:r>
              <a:rPr lang="es-ES_tradnl" dirty="0" smtClean="0"/>
              <a:t>	-Fuente*</a:t>
            </a:r>
          </a:p>
        </p:txBody>
      </p:sp>
      <p:pic>
        <p:nvPicPr>
          <p:cNvPr id="20482" name="Picture 2" descr="http://www.jacobholtz.com/images/chair_components.jpg"/>
          <p:cNvPicPr>
            <a:picLocks noChangeAspect="1" noChangeArrowheads="1"/>
          </p:cNvPicPr>
          <p:nvPr/>
        </p:nvPicPr>
        <p:blipFill>
          <a:blip r:embed="rId2" cstate="print"/>
          <a:srcRect/>
          <a:stretch>
            <a:fillRect/>
          </a:stretch>
        </p:blipFill>
        <p:spPr bwMode="auto">
          <a:xfrm>
            <a:off x="5143504" y="928670"/>
            <a:ext cx="3286148" cy="2933701"/>
          </a:xfrm>
          <a:prstGeom prst="rect">
            <a:avLst/>
          </a:prstGeom>
          <a:noFill/>
        </p:spPr>
      </p:pic>
      <p:pic>
        <p:nvPicPr>
          <p:cNvPr id="20484" name="Picture 4" descr="http://www.netmaestro.co.nz/_NetMaestro/Library/website-options/web-components-350hpx.jpg"/>
          <p:cNvPicPr>
            <a:picLocks noChangeAspect="1" noChangeArrowheads="1"/>
          </p:cNvPicPr>
          <p:nvPr/>
        </p:nvPicPr>
        <p:blipFill>
          <a:blip r:embed="rId3" cstate="print"/>
          <a:srcRect/>
          <a:stretch>
            <a:fillRect/>
          </a:stretch>
        </p:blipFill>
        <p:spPr bwMode="auto">
          <a:xfrm>
            <a:off x="5000628" y="3929066"/>
            <a:ext cx="3643338" cy="2500330"/>
          </a:xfrm>
          <a:prstGeom prst="rect">
            <a:avLst/>
          </a:prstGeom>
          <a:noFill/>
        </p:spPr>
      </p:pic>
    </p:spTree>
    <p:extLst>
      <p:ext uri="{BB962C8B-B14F-4D97-AF65-F5344CB8AC3E}">
        <p14:creationId xmlns:p14="http://schemas.microsoft.com/office/powerpoint/2010/main" val="3577426758"/>
      </p:ext>
    </p:extLst>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80728"/>
            <a:ext cx="6048672" cy="5472608"/>
          </a:xfrm>
        </p:spPr>
        <p:txBody>
          <a:bodyPr>
            <a:normAutofit lnSpcReduction="10000"/>
          </a:bodyPr>
          <a:lstStyle/>
          <a:p>
            <a:pPr algn="just"/>
            <a:r>
              <a:rPr lang="es-CR" sz="2400" dirty="0" smtClean="0"/>
              <a:t>La estadística no es simplemente un conjunto de datos estadísticos, ni está interesada solamente en recolectar información, resumirlos y presentarlos.</a:t>
            </a:r>
          </a:p>
          <a:p>
            <a:pPr algn="just"/>
            <a:endParaRPr lang="es-CR" sz="2400" dirty="0" smtClean="0"/>
          </a:p>
          <a:p>
            <a:pPr algn="just"/>
            <a:r>
              <a:rPr lang="es-CR" sz="2400" dirty="0" smtClean="0"/>
              <a:t>Por ahora brindaremos la siguiente definición de </a:t>
            </a:r>
            <a:r>
              <a:rPr lang="es-CR" sz="2400" i="1" dirty="0" smtClean="0"/>
              <a:t>Estadística</a:t>
            </a:r>
            <a:r>
              <a:rPr lang="es-CR" sz="2400" dirty="0" smtClean="0"/>
              <a:t>: </a:t>
            </a:r>
          </a:p>
          <a:p>
            <a:pPr algn="just"/>
            <a:endParaRPr lang="es-CR" sz="2400" dirty="0" smtClean="0"/>
          </a:p>
          <a:p>
            <a:pPr algn="just">
              <a:buNone/>
            </a:pPr>
            <a:r>
              <a:rPr lang="es-CR" sz="2400" dirty="0" smtClean="0"/>
              <a:t>“Es la disciplina científica dedicada al desarrollo y aplicación de la teoría y técnicas apropiadas para la recolección, clasificación, presentación, análisis e interpretación de información cuantitativa, obtenida por muestreo, observación o experimentación” (Gómez, M.) </a:t>
            </a:r>
            <a:endParaRPr lang="es-CR" sz="2400" dirty="0"/>
          </a:p>
        </p:txBody>
      </p:sp>
      <p:sp>
        <p:nvSpPr>
          <p:cNvPr id="4" name="1 Título"/>
          <p:cNvSpPr>
            <a:spLocks noGrp="1"/>
          </p:cNvSpPr>
          <p:nvPr>
            <p:ph type="title"/>
          </p:nvPr>
        </p:nvSpPr>
        <p:spPr>
          <a:xfrm>
            <a:off x="251520" y="0"/>
            <a:ext cx="8640960" cy="908720"/>
          </a:xfrm>
        </p:spPr>
        <p:txBody>
          <a:bodyPr/>
          <a:lstStyle/>
          <a:p>
            <a:pPr algn="ctr"/>
            <a:r>
              <a:rPr lang="es-CR" dirty="0" smtClean="0"/>
              <a:t>¿Qué es la Estadística?</a:t>
            </a:r>
            <a:endParaRPr lang="es-CR" dirty="0"/>
          </a:p>
        </p:txBody>
      </p:sp>
      <p:pic>
        <p:nvPicPr>
          <p:cNvPr id="20482" name="Picture 2" descr="http://www.uttyler.edu/faculty/jplacyk/images/statistics.jpg"/>
          <p:cNvPicPr>
            <a:picLocks noChangeAspect="1" noChangeArrowheads="1"/>
          </p:cNvPicPr>
          <p:nvPr/>
        </p:nvPicPr>
        <p:blipFill>
          <a:blip r:embed="rId2" cstate="print"/>
          <a:srcRect/>
          <a:stretch>
            <a:fillRect/>
          </a:stretch>
        </p:blipFill>
        <p:spPr bwMode="auto">
          <a:xfrm>
            <a:off x="6588224" y="980728"/>
            <a:ext cx="2354574" cy="1872208"/>
          </a:xfrm>
          <a:prstGeom prst="rect">
            <a:avLst/>
          </a:prstGeom>
          <a:noFill/>
        </p:spPr>
      </p:pic>
      <p:pic>
        <p:nvPicPr>
          <p:cNvPr id="20484" name="Picture 4" descr="http://freelanceswitch.com/wp-content/uploads/2008/02/statistics_p2.jpg"/>
          <p:cNvPicPr>
            <a:picLocks noChangeAspect="1" noChangeArrowheads="1"/>
          </p:cNvPicPr>
          <p:nvPr/>
        </p:nvPicPr>
        <p:blipFill>
          <a:blip r:embed="rId3" cstate="print"/>
          <a:srcRect/>
          <a:stretch>
            <a:fillRect/>
          </a:stretch>
        </p:blipFill>
        <p:spPr bwMode="auto">
          <a:xfrm>
            <a:off x="6444208" y="3212976"/>
            <a:ext cx="2328597" cy="3240360"/>
          </a:xfrm>
          <a:prstGeom prst="rect">
            <a:avLst/>
          </a:prstGeom>
          <a:noFill/>
        </p:spPr>
      </p:pic>
    </p:spTree>
    <p:extLst>
      <p:ext uri="{BB962C8B-B14F-4D97-AF65-F5344CB8AC3E}">
        <p14:creationId xmlns:p14="http://schemas.microsoft.com/office/powerpoint/2010/main" val="4852202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714348" y="0"/>
            <a:ext cx="7772400" cy="928670"/>
          </a:xfrm>
        </p:spPr>
        <p:txBody>
          <a:bodyPr>
            <a:normAutofit/>
          </a:bodyPr>
          <a:lstStyle/>
          <a:p>
            <a:pPr algn="ctr"/>
            <a:r>
              <a:rPr lang="es-ES_tradnl" sz="3600" dirty="0" smtClean="0"/>
              <a:t>Componentes del GRÁFICO</a:t>
            </a:r>
            <a:endParaRPr lang="es-CR" sz="3600" dirty="0"/>
          </a:p>
        </p:txBody>
      </p:sp>
      <p:pic>
        <p:nvPicPr>
          <p:cNvPr id="32770" name="Picture 2"/>
          <p:cNvPicPr>
            <a:picLocks noChangeAspect="1" noChangeArrowheads="1"/>
          </p:cNvPicPr>
          <p:nvPr/>
        </p:nvPicPr>
        <p:blipFill>
          <a:blip r:embed="rId2" cstate="print"/>
          <a:srcRect/>
          <a:stretch>
            <a:fillRect/>
          </a:stretch>
        </p:blipFill>
        <p:spPr bwMode="auto">
          <a:xfrm>
            <a:off x="1071538" y="1357298"/>
            <a:ext cx="7242335" cy="5000660"/>
          </a:xfrm>
          <a:prstGeom prst="rect">
            <a:avLst/>
          </a:prstGeom>
          <a:noFill/>
          <a:ln w="9525">
            <a:noFill/>
            <a:miter lim="800000"/>
            <a:headEnd/>
            <a:tailEnd/>
          </a:ln>
        </p:spPr>
      </p:pic>
      <p:sp>
        <p:nvSpPr>
          <p:cNvPr id="5" name="4 Rectángulo"/>
          <p:cNvSpPr/>
          <p:nvPr/>
        </p:nvSpPr>
        <p:spPr>
          <a:xfrm>
            <a:off x="6572264" y="3643314"/>
            <a:ext cx="2000264" cy="92869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CR" dirty="0">
              <a:solidFill>
                <a:schemeClr val="bg1"/>
              </a:solidFill>
            </a:endParaRPr>
          </a:p>
        </p:txBody>
      </p:sp>
    </p:spTree>
    <p:extLst>
      <p:ext uri="{BB962C8B-B14F-4D97-AF65-F5344CB8AC3E}">
        <p14:creationId xmlns:p14="http://schemas.microsoft.com/office/powerpoint/2010/main" val="2801705005"/>
      </p:ext>
    </p:extLst>
  </p:cSld>
  <p:clrMapOvr>
    <a:masterClrMapping/>
  </p:clrMapOvr>
  <p:transition>
    <p:wheel spokes="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7584" y="188640"/>
            <a:ext cx="7772400" cy="922114"/>
          </a:xfrm>
        </p:spPr>
        <p:txBody>
          <a:bodyPr>
            <a:normAutofit/>
          </a:bodyPr>
          <a:lstStyle/>
          <a:p>
            <a:pPr algn="ctr"/>
            <a:r>
              <a:rPr lang="es-CR" sz="3600" dirty="0" smtClean="0"/>
              <a:t>Otras representaciones gráficas</a:t>
            </a:r>
            <a:endParaRPr lang="es-CR" sz="3600" dirty="0"/>
          </a:p>
        </p:txBody>
      </p:sp>
      <p:sp>
        <p:nvSpPr>
          <p:cNvPr id="3" name="2 Marcador de contenido"/>
          <p:cNvSpPr>
            <a:spLocks noGrp="1"/>
          </p:cNvSpPr>
          <p:nvPr>
            <p:ph sz="quarter" idx="1"/>
          </p:nvPr>
        </p:nvSpPr>
        <p:spPr>
          <a:xfrm>
            <a:off x="395536" y="1268760"/>
            <a:ext cx="5688632" cy="5328592"/>
          </a:xfrm>
        </p:spPr>
        <p:txBody>
          <a:bodyPr>
            <a:normAutofit fontScale="77500" lnSpcReduction="20000"/>
          </a:bodyPr>
          <a:lstStyle/>
          <a:p>
            <a:pPr algn="just"/>
            <a:r>
              <a:rPr lang="es-CR" dirty="0" smtClean="0"/>
              <a:t>Además de los cuadros y de los gráficos, existen otros métodos de presentación de la información.</a:t>
            </a:r>
          </a:p>
          <a:p>
            <a:pPr algn="just"/>
            <a:endParaRPr lang="es-CR" dirty="0"/>
          </a:p>
          <a:p>
            <a:pPr algn="just"/>
            <a:r>
              <a:rPr lang="es-CR" dirty="0" smtClean="0"/>
              <a:t>Los mapas es otra forma de presentar información cuando esta provienen de zonas geográficas (continentes, países, estados, provincias, etc.).</a:t>
            </a:r>
          </a:p>
          <a:p>
            <a:pPr algn="just"/>
            <a:endParaRPr lang="es-CR" dirty="0"/>
          </a:p>
          <a:p>
            <a:pPr algn="just"/>
            <a:r>
              <a:rPr lang="es-CR" dirty="0" smtClean="0"/>
              <a:t>El sistema de indicadores es otra forma de presentar la información cuando esta abunda en cantidad.</a:t>
            </a:r>
          </a:p>
          <a:p>
            <a:pPr algn="just"/>
            <a:endParaRPr lang="es-CR" dirty="0"/>
          </a:p>
          <a:p>
            <a:pPr algn="just"/>
            <a:r>
              <a:rPr lang="es-CR" dirty="0" smtClean="0"/>
              <a:t>Nube de palabras.</a:t>
            </a:r>
            <a:endParaRPr lang="es-CR" dirty="0"/>
          </a:p>
        </p:txBody>
      </p:sp>
      <p:pic>
        <p:nvPicPr>
          <p:cNvPr id="1026" name="Picture 2" descr="https://go.hrw.com/atlas/span_map/world.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7485" y="1484784"/>
            <a:ext cx="2398934"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nsalud.gov.co/proteccionsocial/promocion-social/PublishingImages/fotos-promocion-social/temporal-observatorio/INDICADOR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7250" y="4725144"/>
            <a:ext cx="2059404" cy="129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89483"/>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827584" y="116632"/>
            <a:ext cx="7772400" cy="922114"/>
          </a:xfrm>
        </p:spPr>
        <p:txBody>
          <a:bodyPr>
            <a:normAutofit/>
          </a:bodyPr>
          <a:lstStyle/>
          <a:p>
            <a:pPr algn="ctr"/>
            <a:r>
              <a:rPr lang="es-CR" sz="3600" dirty="0" smtClean="0"/>
              <a:t>Otras representaciones gráficas</a:t>
            </a:r>
            <a:endParaRPr lang="es-CR" sz="3600" dirty="0"/>
          </a:p>
        </p:txBody>
      </p:sp>
      <p:pic>
        <p:nvPicPr>
          <p:cNvPr id="1026" name="Picture 2" descr="http://www.actualitix.com/wp-content/uploads/2012/04/carte-developpement-des-pays-id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467424"/>
            <a:ext cx="4704855" cy="4553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0.gstatic.com/images?q=tbn:ANd9GcRiaeV7adipPxOzFCu8NIL4JkBw5y0K1xa_zz3J2InWQCxcb2HqK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966"/>
          <a:stretch/>
        </p:blipFill>
        <p:spPr bwMode="auto">
          <a:xfrm>
            <a:off x="5364088" y="1340768"/>
            <a:ext cx="3558133"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6301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914400" y="274638"/>
            <a:ext cx="7772400" cy="922114"/>
          </a:xfrm>
        </p:spPr>
        <p:txBody>
          <a:bodyPr>
            <a:normAutofit/>
          </a:bodyPr>
          <a:lstStyle/>
          <a:p>
            <a:pPr algn="ctr"/>
            <a:r>
              <a:rPr lang="es-CR" sz="3600" dirty="0" smtClean="0"/>
              <a:t>Otras representaciones gráficas</a:t>
            </a:r>
            <a:endParaRPr lang="es-CR" sz="3600" dirty="0"/>
          </a:p>
        </p:txBody>
      </p:sp>
      <p:pic>
        <p:nvPicPr>
          <p:cNvPr id="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401" r="2504" b="7760"/>
          <a:stretch/>
        </p:blipFill>
        <p:spPr bwMode="auto">
          <a:xfrm>
            <a:off x="253480" y="1484784"/>
            <a:ext cx="8643788"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5627365"/>
      </p:ext>
    </p:extLst>
  </p:cSld>
  <p:clrMapOvr>
    <a:masterClrMapping/>
  </p:clrMapOvr>
  <p:transition spd="slow">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586605" y="188640"/>
            <a:ext cx="7772400" cy="648072"/>
          </a:xfrm>
        </p:spPr>
        <p:txBody>
          <a:bodyPr>
            <a:normAutofit fontScale="90000"/>
          </a:bodyPr>
          <a:lstStyle/>
          <a:p>
            <a:pPr algn="ctr"/>
            <a:r>
              <a:rPr lang="es-CR" dirty="0" smtClean="0"/>
              <a:t>El </a:t>
            </a:r>
            <a:r>
              <a:rPr lang="es-CR" dirty="0" err="1" smtClean="0"/>
              <a:t>Dashboard</a:t>
            </a:r>
            <a:endParaRPr lang="es-ES" dirty="0"/>
          </a:p>
        </p:txBody>
      </p:sp>
      <p:pic>
        <p:nvPicPr>
          <p:cNvPr id="2050" name="Picture 2" descr="http://www.damgh.com/wp-content/uploads/2015/09/flat-illustration-of-web-analytics-information-and-development-website-statistic-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605" y="1061915"/>
            <a:ext cx="8075240"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1420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778098"/>
          </a:xfrm>
        </p:spPr>
        <p:txBody>
          <a:bodyPr/>
          <a:lstStyle/>
          <a:p>
            <a:pPr algn="ctr"/>
            <a:r>
              <a:rPr lang="es-CR" dirty="0" smtClean="0"/>
              <a:t>Nube de palabras</a:t>
            </a:r>
            <a:endParaRPr lang="es-CR" dirty="0"/>
          </a:p>
        </p:txBody>
      </p:sp>
      <p:pic>
        <p:nvPicPr>
          <p:cNvPr id="1026" name="Picture 2" descr="http://recursostic.educacion.es/observatorio/web/images/upload/Avelino/image08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20" t="18414" r="1365" b="2258"/>
          <a:stretch/>
        </p:blipFill>
        <p:spPr bwMode="auto">
          <a:xfrm>
            <a:off x="602935" y="1628800"/>
            <a:ext cx="7813964"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4529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683568" y="188640"/>
            <a:ext cx="7772400" cy="778098"/>
          </a:xfrm>
        </p:spPr>
        <p:txBody>
          <a:bodyPr/>
          <a:lstStyle/>
          <a:p>
            <a:pPr algn="ctr"/>
            <a:r>
              <a:rPr lang="es-CR" dirty="0" smtClean="0"/>
              <a:t>Nube de palabras</a:t>
            </a:r>
            <a:endParaRPr lang="es-CR" dirty="0"/>
          </a:p>
        </p:txBody>
      </p:sp>
      <p:pic>
        <p:nvPicPr>
          <p:cNvPr id="2050" name="Picture 2" descr="https://lh5.googleusercontent.com/2TDYrhfQ_vHjeWXXtq4NlWPI1NqdiuRnuabN3tK9i2lm4_y_xJjd2sBaEs3TLu0Ke-EG36bYwNNFmSSS4CVqiekylNLjPVCftWvRzs-DdQ1cH-UHaUpaCs_dliFsr061Nw"/>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79" t="6753" r="6530" b="6883"/>
          <a:stretch/>
        </p:blipFill>
        <p:spPr bwMode="auto">
          <a:xfrm>
            <a:off x="323528" y="1081947"/>
            <a:ext cx="3600400" cy="33844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updateland.com/wp-content/uploads/2014/05/word-cloud-shap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2420888"/>
            <a:ext cx="3755018"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842320"/>
      </p:ext>
    </p:extLst>
  </p:cSld>
  <p:clrMapOvr>
    <a:masterClrMapping/>
  </p:clrMapOvr>
  <p:transition spd="slow">
    <p:randomBar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1560" y="2348880"/>
            <a:ext cx="8229600" cy="1143000"/>
          </a:xfrm>
        </p:spPr>
        <p:txBody>
          <a:bodyPr/>
          <a:lstStyle/>
          <a:p>
            <a:r>
              <a:rPr lang="es-CR" dirty="0" smtClean="0"/>
              <a:t>Medidas de posición</a:t>
            </a:r>
            <a:endParaRPr lang="es-CR" dirty="0"/>
          </a:p>
        </p:txBody>
      </p:sp>
    </p:spTree>
    <p:extLst>
      <p:ext uri="{BB962C8B-B14F-4D97-AF65-F5344CB8AC3E}">
        <p14:creationId xmlns:p14="http://schemas.microsoft.com/office/powerpoint/2010/main" val="591183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0"/>
            <a:ext cx="8352928" cy="908720"/>
          </a:xfrm>
        </p:spPr>
        <p:txBody>
          <a:bodyPr/>
          <a:lstStyle/>
          <a:p>
            <a:pPr algn="ctr"/>
            <a:r>
              <a:rPr lang="es-CR" dirty="0" smtClean="0"/>
              <a:t>Introducción</a:t>
            </a:r>
            <a:endParaRPr lang="es-CR" dirty="0"/>
          </a:p>
        </p:txBody>
      </p:sp>
      <p:sp>
        <p:nvSpPr>
          <p:cNvPr id="3" name="2 Marcador de contenido"/>
          <p:cNvSpPr>
            <a:spLocks noGrp="1"/>
          </p:cNvSpPr>
          <p:nvPr>
            <p:ph sz="quarter" idx="1"/>
          </p:nvPr>
        </p:nvSpPr>
        <p:spPr>
          <a:xfrm>
            <a:off x="35496" y="908720"/>
            <a:ext cx="5976664" cy="5688632"/>
          </a:xfrm>
        </p:spPr>
        <p:txBody>
          <a:bodyPr>
            <a:normAutofit fontScale="92500" lnSpcReduction="10000"/>
          </a:bodyPr>
          <a:lstStyle/>
          <a:p>
            <a:pPr algn="just"/>
            <a:r>
              <a:rPr lang="es-CR" sz="2400" dirty="0" smtClean="0"/>
              <a:t>En los análisis estadísticos es muy importante conocer acerca de la forma o patrón de la distribución de los datos: posición, tendencia central y la dispersión o variabilidad alrededor de los valores centrales.</a:t>
            </a:r>
          </a:p>
          <a:p>
            <a:pPr algn="just"/>
            <a:endParaRPr lang="es-CR" sz="2400" dirty="0" smtClean="0"/>
          </a:p>
          <a:p>
            <a:pPr algn="just"/>
            <a:r>
              <a:rPr lang="es-CR" sz="2400" dirty="0" smtClean="0"/>
              <a:t>Es necesario tanto para el análisis e </a:t>
            </a:r>
            <a:r>
              <a:rPr lang="es-CR" sz="2400" dirty="0" err="1" smtClean="0"/>
              <a:t>intepretación</a:t>
            </a:r>
            <a:r>
              <a:rPr lang="es-CR" sz="2400" dirty="0" smtClean="0"/>
              <a:t> del conjunto de datos, como para realizar comparaciones entre varios conjuntos de valores, el obtener medidas que resuman o condensen las características del conjunto de datos en cuanto a la posición y la variabilidad.</a:t>
            </a:r>
          </a:p>
          <a:p>
            <a:pPr algn="just"/>
            <a:endParaRPr lang="es-CR" sz="2400" dirty="0" smtClean="0"/>
          </a:p>
          <a:p>
            <a:pPr algn="just"/>
            <a:r>
              <a:rPr lang="es-CR" sz="2400" dirty="0" smtClean="0"/>
              <a:t>El presente capítulo aborda las medidas de posición, y en próximo sobre las medidas de variabilidad</a:t>
            </a:r>
            <a:endParaRPr lang="es-CR" sz="2400" dirty="0"/>
          </a:p>
        </p:txBody>
      </p:sp>
      <p:pic>
        <p:nvPicPr>
          <p:cNvPr id="15362" name="Picture 2" descr="http://www.dabax.net/files/data.jpg"/>
          <p:cNvPicPr>
            <a:picLocks noChangeAspect="1" noChangeArrowheads="1"/>
          </p:cNvPicPr>
          <p:nvPr/>
        </p:nvPicPr>
        <p:blipFill>
          <a:blip r:embed="rId2" cstate="print"/>
          <a:srcRect/>
          <a:stretch>
            <a:fillRect/>
          </a:stretch>
        </p:blipFill>
        <p:spPr bwMode="auto">
          <a:xfrm>
            <a:off x="6228184" y="1124744"/>
            <a:ext cx="2711693" cy="2448272"/>
          </a:xfrm>
          <a:prstGeom prst="rect">
            <a:avLst/>
          </a:prstGeom>
          <a:noFill/>
        </p:spPr>
      </p:pic>
      <p:pic>
        <p:nvPicPr>
          <p:cNvPr id="15364" name="Picture 4" descr="http://promkusok07.files.wordpress.com/2007/11/computer_data_180_144.jpg"/>
          <p:cNvPicPr>
            <a:picLocks noChangeAspect="1" noChangeArrowheads="1"/>
          </p:cNvPicPr>
          <p:nvPr/>
        </p:nvPicPr>
        <p:blipFill>
          <a:blip r:embed="rId3" cstate="print"/>
          <a:srcRect/>
          <a:stretch>
            <a:fillRect/>
          </a:stretch>
        </p:blipFill>
        <p:spPr bwMode="auto">
          <a:xfrm>
            <a:off x="6084168" y="3861048"/>
            <a:ext cx="2844824" cy="2520280"/>
          </a:xfrm>
          <a:prstGeom prst="rect">
            <a:avLst/>
          </a:prstGeom>
          <a:noFill/>
        </p:spPr>
      </p:pic>
    </p:spTree>
    <p:extLst>
      <p:ext uri="{BB962C8B-B14F-4D97-AF65-F5344CB8AC3E}">
        <p14:creationId xmlns:p14="http://schemas.microsoft.com/office/powerpoint/2010/main" val="4004675413"/>
      </p:ext>
    </p:extLst>
  </p:cSld>
  <p:clrMapOvr>
    <a:masterClrMapping/>
  </p:clrMapOvr>
  <p:transition>
    <p:cover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106748"/>
            <a:ext cx="8208912" cy="2970324"/>
          </a:xfrm>
        </p:spPr>
        <p:txBody>
          <a:bodyPr>
            <a:normAutofit fontScale="85000" lnSpcReduction="20000"/>
          </a:bodyPr>
          <a:lstStyle/>
          <a:p>
            <a:r>
              <a:rPr lang="es-CR" dirty="0" smtClean="0"/>
              <a:t>El propósitos de las medidas de posición es tratar de resumir, en un solo número la posición o localización de la distribución. Caso que no contemplaba las medidas relativas</a:t>
            </a:r>
          </a:p>
          <a:p>
            <a:r>
              <a:rPr lang="es-CR" dirty="0" smtClean="0"/>
              <a:t>A las medidas de posición también se les conoce como medidas de posición central, ya que la mayoría de veces importa más la situación central, en donde se distribuyen los datos (este hecho es muy común).</a:t>
            </a:r>
          </a:p>
          <a:p>
            <a:pPr>
              <a:buNone/>
            </a:pPr>
            <a:endParaRPr lang="es-CR" dirty="0"/>
          </a:p>
        </p:txBody>
      </p:sp>
      <p:sp>
        <p:nvSpPr>
          <p:cNvPr id="4" name="1 Título"/>
          <p:cNvSpPr>
            <a:spLocks noGrp="1"/>
          </p:cNvSpPr>
          <p:nvPr>
            <p:ph type="title"/>
          </p:nvPr>
        </p:nvSpPr>
        <p:spPr>
          <a:xfrm>
            <a:off x="395536" y="0"/>
            <a:ext cx="8352928" cy="908720"/>
          </a:xfrm>
        </p:spPr>
        <p:txBody>
          <a:bodyPr/>
          <a:lstStyle/>
          <a:p>
            <a:pPr algn="ctr"/>
            <a:r>
              <a:rPr lang="es-CR" dirty="0" smtClean="0"/>
              <a:t>Introducción</a:t>
            </a:r>
            <a:endParaRPr lang="es-CR" dirty="0"/>
          </a:p>
        </p:txBody>
      </p:sp>
      <p:pic>
        <p:nvPicPr>
          <p:cNvPr id="25602" name="Picture 2" descr="http://orionwell.files.wordpress.com/2008/07/normal-distribution.gif"/>
          <p:cNvPicPr>
            <a:picLocks noChangeAspect="1" noChangeArrowheads="1"/>
          </p:cNvPicPr>
          <p:nvPr/>
        </p:nvPicPr>
        <p:blipFill>
          <a:blip r:embed="rId2" cstate="print"/>
          <a:srcRect/>
          <a:stretch>
            <a:fillRect/>
          </a:stretch>
        </p:blipFill>
        <p:spPr bwMode="auto">
          <a:xfrm>
            <a:off x="5292080" y="4739546"/>
            <a:ext cx="3024336" cy="1814602"/>
          </a:xfrm>
          <a:prstGeom prst="rect">
            <a:avLst/>
          </a:prstGeom>
          <a:noFill/>
        </p:spPr>
      </p:pic>
      <p:pic>
        <p:nvPicPr>
          <p:cNvPr id="25604" name="Picture 4" descr="http://www.etfos.hr/~akolundzic/slika-normalna-razdioba-ses.gif"/>
          <p:cNvPicPr>
            <a:picLocks noChangeAspect="1" noChangeArrowheads="1"/>
          </p:cNvPicPr>
          <p:nvPr/>
        </p:nvPicPr>
        <p:blipFill>
          <a:blip r:embed="rId3" cstate="print"/>
          <a:srcRect/>
          <a:stretch>
            <a:fillRect/>
          </a:stretch>
        </p:blipFill>
        <p:spPr bwMode="auto">
          <a:xfrm>
            <a:off x="755576" y="4704061"/>
            <a:ext cx="3374323" cy="1817473"/>
          </a:xfrm>
          <a:prstGeom prst="rect">
            <a:avLst/>
          </a:prstGeom>
          <a:noFill/>
        </p:spPr>
      </p:pic>
    </p:spTree>
    <p:extLst>
      <p:ext uri="{BB962C8B-B14F-4D97-AF65-F5344CB8AC3E}">
        <p14:creationId xmlns:p14="http://schemas.microsoft.com/office/powerpoint/2010/main" val="901767517"/>
      </p:ext>
    </p:extLst>
  </p:cSld>
  <p:clrMapOvr>
    <a:masterClrMapping/>
  </p:clrMapOvr>
  <p:transition>
    <p:cover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lipse"/>
          <p:cNvSpPr/>
          <p:nvPr/>
        </p:nvSpPr>
        <p:spPr>
          <a:xfrm>
            <a:off x="2051720" y="476672"/>
            <a:ext cx="5112568" cy="2448272"/>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sz="4800" dirty="0" smtClean="0"/>
              <a:t>Conceptos Básicos</a:t>
            </a:r>
            <a:endParaRPr lang="es-CR" sz="4800" dirty="0"/>
          </a:p>
        </p:txBody>
      </p:sp>
      <p:sp>
        <p:nvSpPr>
          <p:cNvPr id="6" name="5 Rectángulo redondeado"/>
          <p:cNvSpPr/>
          <p:nvPr/>
        </p:nvSpPr>
        <p:spPr>
          <a:xfrm>
            <a:off x="179512" y="3356992"/>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UE, característica y observación</a:t>
            </a:r>
            <a:endParaRPr lang="es-CR" dirty="0"/>
          </a:p>
        </p:txBody>
      </p:sp>
      <p:sp>
        <p:nvSpPr>
          <p:cNvPr id="7" name="6 Rectángulo redondeado"/>
          <p:cNvSpPr/>
          <p:nvPr/>
        </p:nvSpPr>
        <p:spPr>
          <a:xfrm>
            <a:off x="1403648" y="4725144"/>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Población finita e infinita</a:t>
            </a:r>
            <a:endParaRPr lang="es-CR" dirty="0"/>
          </a:p>
        </p:txBody>
      </p:sp>
      <p:sp>
        <p:nvSpPr>
          <p:cNvPr id="8" name="7 Rectángulo redondeado"/>
          <p:cNvSpPr/>
          <p:nvPr/>
        </p:nvSpPr>
        <p:spPr>
          <a:xfrm>
            <a:off x="3779912" y="4797152"/>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Datos estadísticos y análisis estadísticos</a:t>
            </a:r>
            <a:endParaRPr lang="es-CR" dirty="0"/>
          </a:p>
        </p:txBody>
      </p:sp>
      <p:sp>
        <p:nvSpPr>
          <p:cNvPr id="9" name="8 Rectángulo redondeado"/>
          <p:cNvSpPr/>
          <p:nvPr/>
        </p:nvSpPr>
        <p:spPr>
          <a:xfrm>
            <a:off x="6084168" y="4797152"/>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Clasificación de la naturaleza de los datos </a:t>
            </a:r>
            <a:endParaRPr lang="es-CR" dirty="0"/>
          </a:p>
        </p:txBody>
      </p:sp>
      <p:sp>
        <p:nvSpPr>
          <p:cNvPr id="10" name="9 Rectángulo redondeado"/>
          <p:cNvSpPr/>
          <p:nvPr/>
        </p:nvSpPr>
        <p:spPr>
          <a:xfrm>
            <a:off x="6948264" y="3356992"/>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Escala de medición</a:t>
            </a:r>
            <a:endParaRPr lang="es-CR" dirty="0"/>
          </a:p>
        </p:txBody>
      </p:sp>
      <p:cxnSp>
        <p:nvCxnSpPr>
          <p:cNvPr id="12" name="11 Conector recto de flecha"/>
          <p:cNvCxnSpPr>
            <a:stCxn id="4" idx="2"/>
          </p:cNvCxnSpPr>
          <p:nvPr/>
        </p:nvCxnSpPr>
        <p:spPr>
          <a:xfrm rot="10800000" flipV="1">
            <a:off x="1115616" y="1700808"/>
            <a:ext cx="93610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4" idx="3"/>
          </p:cNvCxnSpPr>
          <p:nvPr/>
        </p:nvCxnSpPr>
        <p:spPr>
          <a:xfrm rot="5400000">
            <a:off x="1598738" y="3523442"/>
            <a:ext cx="2158741" cy="244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a:endCxn id="8" idx="0"/>
          </p:cNvCxnSpPr>
          <p:nvPr/>
        </p:nvCxnSpPr>
        <p:spPr>
          <a:xfrm rot="16200000" flipH="1">
            <a:off x="3815916" y="3825044"/>
            <a:ext cx="1872208"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a:stCxn id="4" idx="5"/>
          </p:cNvCxnSpPr>
          <p:nvPr/>
        </p:nvCxnSpPr>
        <p:spPr>
          <a:xfrm rot="16200000" flipH="1">
            <a:off x="5494534" y="3487437"/>
            <a:ext cx="2230749" cy="3886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stCxn id="4" idx="6"/>
            <a:endCxn id="10" idx="0"/>
          </p:cNvCxnSpPr>
          <p:nvPr/>
        </p:nvCxnSpPr>
        <p:spPr>
          <a:xfrm>
            <a:off x="7164288" y="1700808"/>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61998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980728"/>
            <a:ext cx="5904656" cy="5544616"/>
          </a:xfrm>
        </p:spPr>
        <p:txBody>
          <a:bodyPr>
            <a:normAutofit/>
          </a:bodyPr>
          <a:lstStyle/>
          <a:p>
            <a:pPr algn="just"/>
            <a:r>
              <a:rPr lang="es-CR" sz="2400" dirty="0" smtClean="0"/>
              <a:t>En resumen, la tendencia central o posición de un conjunto de datos, puede expresarse en varias formas o tomando en cuenta diferentes dimensiones, por ello la Estadística utiliza varias medidas de posición:</a:t>
            </a:r>
          </a:p>
          <a:p>
            <a:pPr>
              <a:buNone/>
            </a:pPr>
            <a:r>
              <a:rPr lang="es-CR" sz="2400" dirty="0" smtClean="0"/>
              <a:t>	</a:t>
            </a:r>
          </a:p>
          <a:p>
            <a:pPr>
              <a:buNone/>
            </a:pPr>
            <a:r>
              <a:rPr lang="es-CR" sz="2400" dirty="0" smtClean="0"/>
              <a:t>	a. Moda</a:t>
            </a:r>
          </a:p>
          <a:p>
            <a:pPr>
              <a:buNone/>
            </a:pPr>
            <a:r>
              <a:rPr lang="es-CR" sz="2400" dirty="0" smtClean="0"/>
              <a:t>	b. Mediana</a:t>
            </a:r>
          </a:p>
          <a:p>
            <a:pPr>
              <a:buNone/>
            </a:pPr>
            <a:r>
              <a:rPr lang="es-CR" sz="2400" dirty="0" smtClean="0"/>
              <a:t>	c. </a:t>
            </a:r>
            <a:r>
              <a:rPr lang="es-CR" sz="2400" dirty="0"/>
              <a:t>Media </a:t>
            </a:r>
            <a:r>
              <a:rPr lang="es-CR" sz="2400" dirty="0" smtClean="0"/>
              <a:t>aritmética o promedio</a:t>
            </a:r>
          </a:p>
          <a:p>
            <a:pPr>
              <a:buNone/>
            </a:pPr>
            <a:r>
              <a:rPr lang="es-CR" sz="2400" dirty="0" smtClean="0"/>
              <a:t>	d. Media geométrica</a:t>
            </a:r>
          </a:p>
          <a:p>
            <a:pPr>
              <a:buNone/>
            </a:pPr>
            <a:r>
              <a:rPr lang="es-CR" sz="2400" dirty="0" smtClean="0"/>
              <a:t>	e. Media armónica</a:t>
            </a:r>
          </a:p>
          <a:p>
            <a:pPr>
              <a:buNone/>
            </a:pPr>
            <a:r>
              <a:rPr lang="es-CR" sz="2400" dirty="0" smtClean="0"/>
              <a:t>	f. Cuantilos - percentiles</a:t>
            </a:r>
            <a:endParaRPr lang="es-CR" sz="2400" dirty="0"/>
          </a:p>
        </p:txBody>
      </p:sp>
      <p:sp>
        <p:nvSpPr>
          <p:cNvPr id="4" name="1 Título"/>
          <p:cNvSpPr>
            <a:spLocks noGrp="1"/>
          </p:cNvSpPr>
          <p:nvPr>
            <p:ph type="title"/>
          </p:nvPr>
        </p:nvSpPr>
        <p:spPr>
          <a:xfrm>
            <a:off x="395536" y="0"/>
            <a:ext cx="8352928" cy="908720"/>
          </a:xfrm>
        </p:spPr>
        <p:txBody>
          <a:bodyPr/>
          <a:lstStyle/>
          <a:p>
            <a:pPr algn="ctr"/>
            <a:r>
              <a:rPr lang="es-CR" dirty="0" smtClean="0"/>
              <a:t>Introducción</a:t>
            </a:r>
            <a:endParaRPr lang="es-CR" dirty="0"/>
          </a:p>
        </p:txBody>
      </p:sp>
      <p:sp>
        <p:nvSpPr>
          <p:cNvPr id="5" name="4 Cerrar llave"/>
          <p:cNvSpPr/>
          <p:nvPr/>
        </p:nvSpPr>
        <p:spPr>
          <a:xfrm>
            <a:off x="4211960" y="5157191"/>
            <a:ext cx="216024" cy="12660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6" name="5 Elipse"/>
          <p:cNvSpPr/>
          <p:nvPr/>
        </p:nvSpPr>
        <p:spPr>
          <a:xfrm>
            <a:off x="5004048" y="4998146"/>
            <a:ext cx="2088232" cy="158417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No vamos a verlas</a:t>
            </a:r>
            <a:endParaRPr lang="es-CR" dirty="0"/>
          </a:p>
        </p:txBody>
      </p:sp>
      <p:pic>
        <p:nvPicPr>
          <p:cNvPr id="13314" name="Picture 2" descr="http://deconceptos.com/wp-content/uploads/2008/11/introduccion.jpg"/>
          <p:cNvPicPr>
            <a:picLocks noChangeAspect="1" noChangeArrowheads="1"/>
          </p:cNvPicPr>
          <p:nvPr/>
        </p:nvPicPr>
        <p:blipFill>
          <a:blip r:embed="rId2" cstate="print"/>
          <a:srcRect/>
          <a:stretch>
            <a:fillRect/>
          </a:stretch>
        </p:blipFill>
        <p:spPr bwMode="auto">
          <a:xfrm>
            <a:off x="6300192" y="980728"/>
            <a:ext cx="2658008" cy="2808312"/>
          </a:xfrm>
          <a:prstGeom prst="rect">
            <a:avLst/>
          </a:prstGeom>
          <a:noFill/>
        </p:spPr>
      </p:pic>
    </p:spTree>
    <p:extLst>
      <p:ext uri="{BB962C8B-B14F-4D97-AF65-F5344CB8AC3E}">
        <p14:creationId xmlns:p14="http://schemas.microsoft.com/office/powerpoint/2010/main" val="3633288668"/>
      </p:ext>
    </p:extLst>
  </p:cSld>
  <p:clrMapOvr>
    <a:masterClrMapping/>
  </p:clrMapOvr>
  <p:transition>
    <p:cover dir="l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0"/>
            <a:ext cx="8568952" cy="980728"/>
          </a:xfrm>
        </p:spPr>
        <p:txBody>
          <a:bodyPr/>
          <a:lstStyle/>
          <a:p>
            <a:pPr algn="ctr"/>
            <a:r>
              <a:rPr lang="es-CR" dirty="0" smtClean="0"/>
              <a:t>Las medidas de posición</a:t>
            </a:r>
            <a:endParaRPr lang="es-CR" dirty="0"/>
          </a:p>
        </p:txBody>
      </p:sp>
      <p:sp>
        <p:nvSpPr>
          <p:cNvPr id="4" name="3 Elipse"/>
          <p:cNvSpPr/>
          <p:nvPr/>
        </p:nvSpPr>
        <p:spPr>
          <a:xfrm>
            <a:off x="251520" y="980728"/>
            <a:ext cx="3960440" cy="252028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s-CR" sz="4400" dirty="0" smtClean="0"/>
              <a:t>Medidas de posición</a:t>
            </a:r>
            <a:endParaRPr lang="es-CR" sz="4400" dirty="0"/>
          </a:p>
        </p:txBody>
      </p:sp>
      <p:sp>
        <p:nvSpPr>
          <p:cNvPr id="5" name="4 Rectángulo redondeado"/>
          <p:cNvSpPr/>
          <p:nvPr/>
        </p:nvSpPr>
        <p:spPr>
          <a:xfrm>
            <a:off x="251520" y="4869160"/>
            <a:ext cx="2808312" cy="151216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3600" dirty="0" smtClean="0"/>
              <a:t>La moda mínimo máximo</a:t>
            </a:r>
            <a:endParaRPr lang="es-CR" sz="3600" dirty="0"/>
          </a:p>
        </p:txBody>
      </p:sp>
      <p:sp>
        <p:nvSpPr>
          <p:cNvPr id="6" name="5 Rectángulo redondeado"/>
          <p:cNvSpPr/>
          <p:nvPr/>
        </p:nvSpPr>
        <p:spPr>
          <a:xfrm>
            <a:off x="3203848" y="4869160"/>
            <a:ext cx="2808312" cy="15121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sz="3600" dirty="0" smtClean="0"/>
              <a:t>La mediana</a:t>
            </a:r>
            <a:endParaRPr lang="es-CR" sz="3600" dirty="0"/>
          </a:p>
        </p:txBody>
      </p:sp>
      <p:sp>
        <p:nvSpPr>
          <p:cNvPr id="7" name="6 Rectángulo redondeado"/>
          <p:cNvSpPr/>
          <p:nvPr/>
        </p:nvSpPr>
        <p:spPr>
          <a:xfrm>
            <a:off x="6018394" y="1484784"/>
            <a:ext cx="2808312" cy="15121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R" sz="2400" dirty="0" smtClean="0"/>
              <a:t>Media aritmética (promedio), simple o ponderada</a:t>
            </a:r>
            <a:endParaRPr lang="es-CR" sz="2400" dirty="0"/>
          </a:p>
        </p:txBody>
      </p:sp>
      <p:cxnSp>
        <p:nvCxnSpPr>
          <p:cNvPr id="9" name="8 Conector recto de flecha"/>
          <p:cNvCxnSpPr>
            <a:stCxn id="4" idx="3"/>
            <a:endCxn id="5" idx="0"/>
          </p:cNvCxnSpPr>
          <p:nvPr/>
        </p:nvCxnSpPr>
        <p:spPr>
          <a:xfrm>
            <a:off x="831513" y="3131922"/>
            <a:ext cx="824163" cy="1737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a:stCxn id="4" idx="4"/>
            <a:endCxn id="6" idx="0"/>
          </p:cNvCxnSpPr>
          <p:nvPr/>
        </p:nvCxnSpPr>
        <p:spPr>
          <a:xfrm>
            <a:off x="2231740" y="3501008"/>
            <a:ext cx="2376264"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4" idx="6"/>
            <a:endCxn id="7" idx="1"/>
          </p:cNvCxnSpPr>
          <p:nvPr/>
        </p:nvCxnSpPr>
        <p:spPr>
          <a:xfrm>
            <a:off x="4211960" y="2240868"/>
            <a:ext cx="180643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6012160" y="562524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5 Rectángulo redondeado"/>
          <p:cNvSpPr/>
          <p:nvPr/>
        </p:nvSpPr>
        <p:spPr>
          <a:xfrm>
            <a:off x="6588224" y="4869160"/>
            <a:ext cx="2376264" cy="151216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CR" sz="3600" dirty="0" smtClean="0"/>
              <a:t>Percentil</a:t>
            </a:r>
            <a:endParaRPr lang="es-CR" sz="3600" dirty="0"/>
          </a:p>
        </p:txBody>
      </p:sp>
    </p:spTree>
    <p:extLst>
      <p:ext uri="{BB962C8B-B14F-4D97-AF65-F5344CB8AC3E}">
        <p14:creationId xmlns:p14="http://schemas.microsoft.com/office/powerpoint/2010/main" val="688302048"/>
      </p:ext>
    </p:extLst>
  </p:cSld>
  <p:clrMapOvr>
    <a:masterClrMapping/>
  </p:clrMapOvr>
  <p:transition>
    <p:cover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260648"/>
            <a:ext cx="7772400" cy="922114"/>
          </a:xfrm>
        </p:spPr>
        <p:txBody>
          <a:bodyPr/>
          <a:lstStyle/>
          <a:p>
            <a:pPr algn="ctr"/>
            <a:r>
              <a:rPr lang="es-CR" dirty="0" smtClean="0"/>
              <a:t>Valor mínimo y valor máximo</a:t>
            </a:r>
            <a:endParaRPr lang="es-ES" dirty="0"/>
          </a:p>
        </p:txBody>
      </p:sp>
      <p:sp>
        <p:nvSpPr>
          <p:cNvPr id="3" name="Marcador de contenido 2"/>
          <p:cNvSpPr>
            <a:spLocks noGrp="1"/>
          </p:cNvSpPr>
          <p:nvPr>
            <p:ph sz="quarter" idx="1"/>
          </p:nvPr>
        </p:nvSpPr>
        <p:spPr>
          <a:xfrm>
            <a:off x="107504" y="1484784"/>
            <a:ext cx="6048672" cy="4896544"/>
          </a:xfrm>
        </p:spPr>
        <p:txBody>
          <a:bodyPr>
            <a:normAutofit fontScale="92500" lnSpcReduction="10000"/>
          </a:bodyPr>
          <a:lstStyle/>
          <a:p>
            <a:pPr algn="just"/>
            <a:r>
              <a:rPr lang="es-CR" dirty="0" smtClean="0"/>
              <a:t>El valor mínimo se refiere al o los valores con la menor denominación en la variable de interés.</a:t>
            </a:r>
          </a:p>
          <a:p>
            <a:pPr algn="just"/>
            <a:endParaRPr lang="es-CR" dirty="0"/>
          </a:p>
          <a:p>
            <a:pPr algn="just"/>
            <a:r>
              <a:rPr lang="es-CR" dirty="0" smtClean="0"/>
              <a:t>El valor máximo se </a:t>
            </a:r>
            <a:r>
              <a:rPr lang="es-CR" dirty="0"/>
              <a:t>refiere al o los valores con la </a:t>
            </a:r>
            <a:r>
              <a:rPr lang="es-CR" dirty="0" smtClean="0"/>
              <a:t>mayor denominación </a:t>
            </a:r>
            <a:r>
              <a:rPr lang="es-CR" dirty="0"/>
              <a:t>en la variable de </a:t>
            </a:r>
            <a:r>
              <a:rPr lang="es-CR" dirty="0" smtClean="0"/>
              <a:t>interés.</a:t>
            </a:r>
          </a:p>
          <a:p>
            <a:pPr algn="just"/>
            <a:endParaRPr lang="es-CR" dirty="0"/>
          </a:p>
          <a:p>
            <a:pPr algn="just"/>
            <a:r>
              <a:rPr lang="es-CR" dirty="0" smtClean="0"/>
              <a:t>¿Esto en qué ayuda a determinar la posición de una distribución?</a:t>
            </a:r>
            <a:endParaRPr lang="es-ES" dirty="0"/>
          </a:p>
        </p:txBody>
      </p:sp>
      <p:pic>
        <p:nvPicPr>
          <p:cNvPr id="1026" name="Picture 2" descr="Resultado de imagen para mínimo y máxim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1484784"/>
            <a:ext cx="2075507"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mínimo y máxim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784" t="3542" r="4742" b="12275"/>
          <a:stretch/>
        </p:blipFill>
        <p:spPr bwMode="auto">
          <a:xfrm>
            <a:off x="6869892" y="3762423"/>
            <a:ext cx="1512169" cy="261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824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0"/>
            <a:ext cx="8424936" cy="836712"/>
          </a:xfrm>
        </p:spPr>
        <p:txBody>
          <a:bodyPr/>
          <a:lstStyle/>
          <a:p>
            <a:pPr algn="ctr"/>
            <a:r>
              <a:rPr lang="es-CR" dirty="0" smtClean="0"/>
              <a:t>La moda (Mo)</a:t>
            </a:r>
            <a:endParaRPr lang="es-CR" dirty="0"/>
          </a:p>
        </p:txBody>
      </p:sp>
      <p:sp>
        <p:nvSpPr>
          <p:cNvPr id="3" name="2 Marcador de contenido"/>
          <p:cNvSpPr>
            <a:spLocks noGrp="1"/>
          </p:cNvSpPr>
          <p:nvPr>
            <p:ph sz="quarter" idx="1"/>
          </p:nvPr>
        </p:nvSpPr>
        <p:spPr>
          <a:xfrm>
            <a:off x="179512" y="1052736"/>
            <a:ext cx="6192688" cy="5616624"/>
          </a:xfrm>
        </p:spPr>
        <p:txBody>
          <a:bodyPr>
            <a:normAutofit fontScale="92500" lnSpcReduction="20000"/>
          </a:bodyPr>
          <a:lstStyle/>
          <a:p>
            <a:r>
              <a:rPr lang="es-CR" dirty="0" smtClean="0"/>
              <a:t>Esta medida de posición se asocia con el valor más común, más típico o que ocurre más frecuentemente en un conjunto de datos.</a:t>
            </a:r>
          </a:p>
          <a:p>
            <a:endParaRPr lang="es-CR" dirty="0" smtClean="0"/>
          </a:p>
          <a:p>
            <a:r>
              <a:rPr lang="es-CR" dirty="0" smtClean="0"/>
              <a:t>Se define como el valor al cual corresponde la mayor frecuencia.</a:t>
            </a:r>
          </a:p>
          <a:p>
            <a:endParaRPr lang="es-CR" dirty="0" smtClean="0"/>
          </a:p>
          <a:p>
            <a:r>
              <a:rPr lang="es-CR" dirty="0" smtClean="0"/>
              <a:t>Sea el siguiente conjunto de datos:</a:t>
            </a:r>
          </a:p>
          <a:p>
            <a:endParaRPr lang="es-CR" dirty="0" smtClean="0"/>
          </a:p>
          <a:p>
            <a:endParaRPr lang="es-CR" dirty="0" smtClean="0"/>
          </a:p>
          <a:p>
            <a:endParaRPr lang="es-CR" dirty="0" smtClean="0"/>
          </a:p>
          <a:p>
            <a:r>
              <a:rPr lang="es-CR" dirty="0" smtClean="0"/>
              <a:t>¿Cuál sería la moda en este caso?</a:t>
            </a:r>
            <a:endParaRPr lang="es-CR" dirty="0"/>
          </a:p>
        </p:txBody>
      </p:sp>
      <p:sp>
        <p:nvSpPr>
          <p:cNvPr id="102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102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1024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5536" y="5013176"/>
            <a:ext cx="7423370" cy="648072"/>
          </a:xfrm>
          <a:prstGeom prst="rect">
            <a:avLst/>
          </a:prstGeom>
          <a:noFill/>
        </p:spPr>
      </p:pic>
      <p:pic>
        <p:nvPicPr>
          <p:cNvPr id="11268" name="Picture 4" descr="http://www.laguia2000.com/wp-content/uploads/2008/05/el-bien-comun.jpg"/>
          <p:cNvPicPr>
            <a:picLocks noChangeAspect="1" noChangeArrowheads="1"/>
          </p:cNvPicPr>
          <p:nvPr/>
        </p:nvPicPr>
        <p:blipFill>
          <a:blip r:embed="rId3" cstate="print"/>
          <a:srcRect/>
          <a:stretch>
            <a:fillRect/>
          </a:stretch>
        </p:blipFill>
        <p:spPr bwMode="auto">
          <a:xfrm>
            <a:off x="6084168" y="1124744"/>
            <a:ext cx="2857500" cy="3528392"/>
          </a:xfrm>
          <a:prstGeom prst="rect">
            <a:avLst/>
          </a:prstGeom>
          <a:noFill/>
        </p:spPr>
      </p:pic>
    </p:spTree>
    <p:extLst>
      <p:ext uri="{BB962C8B-B14F-4D97-AF65-F5344CB8AC3E}">
        <p14:creationId xmlns:p14="http://schemas.microsoft.com/office/powerpoint/2010/main" val="2707440735"/>
      </p:ext>
    </p:extLst>
  </p:cSld>
  <p:clrMapOvr>
    <a:masterClrMapping/>
  </p:clrMapOvr>
  <p:transition>
    <p:cover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0"/>
            <a:ext cx="8568952" cy="836712"/>
          </a:xfrm>
        </p:spPr>
        <p:txBody>
          <a:bodyPr/>
          <a:lstStyle/>
          <a:p>
            <a:pPr algn="ctr"/>
            <a:r>
              <a:rPr lang="es-CR" dirty="0" smtClean="0"/>
              <a:t>La mediana</a:t>
            </a:r>
            <a:endParaRPr lang="es-CR" dirty="0"/>
          </a:p>
        </p:txBody>
      </p:sp>
      <p:sp>
        <p:nvSpPr>
          <p:cNvPr id="3" name="2 Marcador de contenido"/>
          <p:cNvSpPr>
            <a:spLocks noGrp="1"/>
          </p:cNvSpPr>
          <p:nvPr>
            <p:ph sz="quarter" idx="1"/>
          </p:nvPr>
        </p:nvSpPr>
        <p:spPr>
          <a:xfrm>
            <a:off x="35496" y="980728"/>
            <a:ext cx="6336704" cy="5616624"/>
          </a:xfrm>
        </p:spPr>
        <p:txBody>
          <a:bodyPr>
            <a:normAutofit fontScale="77500" lnSpcReduction="20000"/>
          </a:bodyPr>
          <a:lstStyle/>
          <a:p>
            <a:r>
              <a:rPr lang="es-CR" dirty="0" smtClean="0"/>
              <a:t>La mediana se define como el valor central de una serie de datos ordenados de tal forma que no más de la mitad de las observaciones son menores que ese valor, y no más de la mitad son mayores a este valor.</a:t>
            </a:r>
          </a:p>
          <a:p>
            <a:endParaRPr lang="es-CR" dirty="0" smtClean="0"/>
          </a:p>
          <a:p>
            <a:r>
              <a:rPr lang="es-CR" dirty="0" smtClean="0"/>
              <a:t>Para calcular la mediana es necesario, en primero lugar, ordenar los datos de acuerdo a su magnitud. Luego se determina el valor central de la serie, y esa es la mediana.</a:t>
            </a:r>
          </a:p>
          <a:p>
            <a:endParaRPr lang="es-CR" dirty="0" smtClean="0"/>
          </a:p>
          <a:p>
            <a:r>
              <a:rPr lang="es-CR" dirty="0" smtClean="0"/>
              <a:t>La mediana tiene 2 formas de calcularse: si se tiene un conjunto total de datos sea par o impar.</a:t>
            </a:r>
            <a:endParaRPr lang="es-CR" dirty="0"/>
          </a:p>
        </p:txBody>
      </p:sp>
      <p:pic>
        <p:nvPicPr>
          <p:cNvPr id="7170" name="Picture 2" descr="http://img81.imageshack.us/img81/1535/0040039tatuajetribalxr6.jpg"/>
          <p:cNvPicPr>
            <a:picLocks noChangeAspect="1" noChangeArrowheads="1"/>
          </p:cNvPicPr>
          <p:nvPr/>
        </p:nvPicPr>
        <p:blipFill>
          <a:blip r:embed="rId2" cstate="print"/>
          <a:srcRect/>
          <a:stretch>
            <a:fillRect/>
          </a:stretch>
        </p:blipFill>
        <p:spPr bwMode="auto">
          <a:xfrm>
            <a:off x="6372200" y="836712"/>
            <a:ext cx="2592288" cy="2592288"/>
          </a:xfrm>
          <a:prstGeom prst="rect">
            <a:avLst/>
          </a:prstGeom>
          <a:noFill/>
        </p:spPr>
      </p:pic>
      <p:pic>
        <p:nvPicPr>
          <p:cNvPr id="7172" name="Picture 4" descr="http://claritavasco.files.wordpress.com/2010/02/ley-de-simetria.jpg"/>
          <p:cNvPicPr>
            <a:picLocks noChangeAspect="1" noChangeArrowheads="1"/>
          </p:cNvPicPr>
          <p:nvPr/>
        </p:nvPicPr>
        <p:blipFill>
          <a:blip r:embed="rId3" cstate="print"/>
          <a:srcRect/>
          <a:stretch>
            <a:fillRect/>
          </a:stretch>
        </p:blipFill>
        <p:spPr bwMode="auto">
          <a:xfrm>
            <a:off x="6372200" y="3933055"/>
            <a:ext cx="2448272" cy="2479263"/>
          </a:xfrm>
          <a:prstGeom prst="rect">
            <a:avLst/>
          </a:prstGeom>
          <a:noFill/>
        </p:spPr>
      </p:pic>
    </p:spTree>
    <p:extLst>
      <p:ext uri="{BB962C8B-B14F-4D97-AF65-F5344CB8AC3E}">
        <p14:creationId xmlns:p14="http://schemas.microsoft.com/office/powerpoint/2010/main" val="3847867602"/>
      </p:ext>
    </p:extLst>
  </p:cSld>
  <p:clrMapOvr>
    <a:masterClrMapping/>
  </p:clrMapOvr>
  <p:transition>
    <p:wheel spokes="3"/>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a:xfrm>
            <a:off x="323528" y="4509120"/>
            <a:ext cx="8424936" cy="2016224"/>
          </a:xfrm>
        </p:spPr>
        <p:txBody>
          <a:bodyPr>
            <a:normAutofit lnSpcReduction="10000"/>
          </a:bodyPr>
          <a:lstStyle/>
          <a:p>
            <a:endParaRPr lang="es-CR" dirty="0" smtClean="0"/>
          </a:p>
          <a:p>
            <a:pPr algn="ctr">
              <a:buNone/>
            </a:pPr>
            <a:r>
              <a:rPr lang="es-CR" dirty="0" smtClean="0"/>
              <a:t>¡</a:t>
            </a:r>
            <a:r>
              <a:rPr lang="es-CR" sz="2800" dirty="0" smtClean="0"/>
              <a:t>NO CONFUNDIR EL TÉRMINO EN DONDE SE ENCUENTRA LA MEDIANA CON RESPECTO AL VALOR DE ESTA!</a:t>
            </a:r>
            <a:endParaRPr lang="es-CR" sz="2800" dirty="0"/>
          </a:p>
        </p:txBody>
      </p:sp>
      <p:pic>
        <p:nvPicPr>
          <p:cNvPr id="4" name="Picture 2" descr="http://cms7.blogia.com/blogs/m/mi/mic/micarrusel/upload/20070226090436-atencion-.gif"/>
          <p:cNvPicPr>
            <a:picLocks noChangeAspect="1" noChangeArrowheads="1"/>
          </p:cNvPicPr>
          <p:nvPr/>
        </p:nvPicPr>
        <p:blipFill>
          <a:blip r:embed="rId2" cstate="print"/>
          <a:srcRect/>
          <a:stretch>
            <a:fillRect/>
          </a:stretch>
        </p:blipFill>
        <p:spPr bwMode="auto">
          <a:xfrm>
            <a:off x="0" y="0"/>
            <a:ext cx="5220072" cy="3693202"/>
          </a:xfrm>
          <a:prstGeom prst="rect">
            <a:avLst/>
          </a:prstGeom>
          <a:noFill/>
        </p:spPr>
      </p:pic>
      <p:pic>
        <p:nvPicPr>
          <p:cNvPr id="28674" name="Picture 2" descr="http://www.eprinsa.net/campus/file.php/1/Imagenes/Mascotas/ATENCION.gif"/>
          <p:cNvPicPr>
            <a:picLocks noChangeAspect="1" noChangeArrowheads="1"/>
          </p:cNvPicPr>
          <p:nvPr/>
        </p:nvPicPr>
        <p:blipFill>
          <a:blip r:embed="rId3" cstate="print"/>
          <a:srcRect/>
          <a:stretch>
            <a:fillRect/>
          </a:stretch>
        </p:blipFill>
        <p:spPr bwMode="auto">
          <a:xfrm>
            <a:off x="5131670" y="0"/>
            <a:ext cx="3976834" cy="3789040"/>
          </a:xfrm>
          <a:prstGeom prst="rect">
            <a:avLst/>
          </a:prstGeom>
          <a:noFill/>
        </p:spPr>
      </p:pic>
    </p:spTree>
    <p:extLst>
      <p:ext uri="{BB962C8B-B14F-4D97-AF65-F5344CB8AC3E}">
        <p14:creationId xmlns:p14="http://schemas.microsoft.com/office/powerpoint/2010/main" val="2137422118"/>
      </p:ext>
    </p:extLst>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1052736"/>
            <a:ext cx="7848872" cy="5112568"/>
          </a:xfrm>
        </p:spPr>
        <p:txBody>
          <a:bodyPr>
            <a:normAutofit fontScale="92500"/>
          </a:bodyPr>
          <a:lstStyle/>
          <a:p>
            <a:pPr>
              <a:buNone/>
            </a:pPr>
            <a:r>
              <a:rPr lang="es-CR" u="sng" dirty="0" smtClean="0"/>
              <a:t>Datos impar</a:t>
            </a:r>
          </a:p>
          <a:p>
            <a:pPr>
              <a:buNone/>
            </a:pPr>
            <a:endParaRPr lang="es-CR" u="sng" dirty="0" smtClean="0"/>
          </a:p>
          <a:p>
            <a:pPr>
              <a:buNone/>
            </a:pPr>
            <a:endParaRPr lang="es-CR" u="sng" dirty="0" smtClean="0"/>
          </a:p>
          <a:p>
            <a:pPr>
              <a:buNone/>
            </a:pPr>
            <a:r>
              <a:rPr lang="es-CR" dirty="0" smtClean="0"/>
              <a:t>La mediana se encuentra en el siguiente término:</a:t>
            </a:r>
          </a:p>
          <a:p>
            <a:pPr>
              <a:buNone/>
            </a:pPr>
            <a:endParaRPr lang="es-CR" dirty="0" smtClean="0"/>
          </a:p>
          <a:p>
            <a:pPr>
              <a:buNone/>
            </a:pPr>
            <a:endParaRPr lang="es-CR" dirty="0" smtClean="0"/>
          </a:p>
          <a:p>
            <a:pPr>
              <a:buNone/>
            </a:pPr>
            <a:endParaRPr lang="es-CR" dirty="0" smtClean="0"/>
          </a:p>
          <a:p>
            <a:pPr>
              <a:buNone/>
            </a:pPr>
            <a:r>
              <a:rPr lang="es-CR" dirty="0" smtClean="0"/>
              <a:t>Ahora, la media sería el valor del 4</a:t>
            </a:r>
            <a:r>
              <a:rPr lang="es-CR" baseline="30000" dirty="0" smtClean="0"/>
              <a:t>to</a:t>
            </a:r>
            <a:r>
              <a:rPr lang="es-CR" dirty="0" smtClean="0"/>
              <a:t> término, lo que ahora si daría valor de la mediana:</a:t>
            </a:r>
          </a:p>
          <a:p>
            <a:pPr>
              <a:buNone/>
            </a:pPr>
            <a:endParaRPr lang="es-CR" dirty="0" smtClean="0"/>
          </a:p>
          <a:p>
            <a:pPr>
              <a:buNone/>
            </a:pPr>
            <a:endParaRPr lang="es-CR" dirty="0" smtClean="0"/>
          </a:p>
          <a:p>
            <a:pPr>
              <a:buNone/>
            </a:pPr>
            <a:endParaRPr lang="es-CR" dirty="0" smtClean="0"/>
          </a:p>
          <a:p>
            <a:pPr>
              <a:buNone/>
            </a:pPr>
            <a:endParaRPr lang="es-CR" dirty="0" smtClean="0"/>
          </a:p>
          <a:p>
            <a:pPr>
              <a:buNone/>
            </a:pPr>
            <a:endParaRPr lang="es-CR" dirty="0" smtClean="0"/>
          </a:p>
          <a:p>
            <a:pPr>
              <a:buNone/>
            </a:pPr>
            <a:endParaRPr lang="es-CR" dirty="0" smtClean="0"/>
          </a:p>
          <a:p>
            <a:pPr>
              <a:buNone/>
            </a:pPr>
            <a:endParaRPr lang="es-CR" dirty="0"/>
          </a:p>
        </p:txBody>
      </p:sp>
      <p:sp>
        <p:nvSpPr>
          <p:cNvPr id="4" name="1 Título"/>
          <p:cNvSpPr>
            <a:spLocks noGrp="1"/>
          </p:cNvSpPr>
          <p:nvPr>
            <p:ph type="title"/>
          </p:nvPr>
        </p:nvSpPr>
        <p:spPr>
          <a:xfrm>
            <a:off x="251520" y="0"/>
            <a:ext cx="8568952" cy="836712"/>
          </a:xfrm>
        </p:spPr>
        <p:txBody>
          <a:bodyPr/>
          <a:lstStyle/>
          <a:p>
            <a:pPr algn="ctr"/>
            <a:r>
              <a:rPr lang="es-CR" dirty="0" smtClean="0"/>
              <a:t>La mediana: conjunto impar</a:t>
            </a:r>
            <a:endParaRPr lang="es-CR" dirty="0"/>
          </a:p>
        </p:txBody>
      </p:sp>
      <p:sp>
        <p:nvSpPr>
          <p:cNvPr id="5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5121"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5576" y="1645560"/>
            <a:ext cx="6657467" cy="631312"/>
          </a:xfrm>
          <a:prstGeom prst="rect">
            <a:avLst/>
          </a:prstGeom>
          <a:noFill/>
        </p:spPr>
      </p:pic>
      <p:sp>
        <p:nvSpPr>
          <p:cNvPr id="51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51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5125"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11560" y="3212976"/>
            <a:ext cx="5040560" cy="744628"/>
          </a:xfrm>
          <a:prstGeom prst="rect">
            <a:avLst/>
          </a:prstGeom>
          <a:noFill/>
        </p:spPr>
      </p:pic>
      <p:sp>
        <p:nvSpPr>
          <p:cNvPr id="512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5127"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60173" y="6143274"/>
            <a:ext cx="2448272" cy="528058"/>
          </a:xfrm>
          <a:prstGeom prst="rect">
            <a:avLst/>
          </a:prstGeom>
          <a:noFill/>
        </p:spPr>
      </p:pic>
    </p:spTree>
    <p:extLst>
      <p:ext uri="{BB962C8B-B14F-4D97-AF65-F5344CB8AC3E}">
        <p14:creationId xmlns:p14="http://schemas.microsoft.com/office/powerpoint/2010/main" val="4033210136"/>
      </p:ext>
    </p:extLst>
  </p:cSld>
  <p:clrMapOvr>
    <a:masterClrMapping/>
  </p:clrMapOvr>
  <p:transition>
    <p:newsfla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052736"/>
            <a:ext cx="8568952" cy="5040560"/>
          </a:xfrm>
        </p:spPr>
        <p:txBody>
          <a:bodyPr>
            <a:normAutofit fontScale="92500" lnSpcReduction="20000"/>
          </a:bodyPr>
          <a:lstStyle/>
          <a:p>
            <a:pPr>
              <a:buNone/>
            </a:pPr>
            <a:r>
              <a:rPr lang="es-CR" dirty="0" smtClean="0"/>
              <a:t>	</a:t>
            </a:r>
            <a:r>
              <a:rPr lang="es-CR" u="sng" dirty="0" smtClean="0"/>
              <a:t>Datos par</a:t>
            </a:r>
          </a:p>
          <a:p>
            <a:pPr>
              <a:buNone/>
            </a:pPr>
            <a:endParaRPr lang="es-CR" u="sng" dirty="0" smtClean="0"/>
          </a:p>
          <a:p>
            <a:pPr>
              <a:buNone/>
            </a:pPr>
            <a:endParaRPr lang="es-CR" u="sng" dirty="0" smtClean="0"/>
          </a:p>
          <a:p>
            <a:pPr>
              <a:buNone/>
            </a:pPr>
            <a:r>
              <a:rPr lang="es-CR" dirty="0" smtClean="0"/>
              <a:t>	La mediana se encuentra en el siguiente término:</a:t>
            </a:r>
          </a:p>
          <a:p>
            <a:pPr>
              <a:buNone/>
            </a:pPr>
            <a:endParaRPr lang="es-CR" dirty="0" smtClean="0"/>
          </a:p>
          <a:p>
            <a:pPr>
              <a:buNone/>
            </a:pPr>
            <a:endParaRPr lang="es-CR" dirty="0" smtClean="0"/>
          </a:p>
          <a:p>
            <a:pPr>
              <a:buNone/>
            </a:pPr>
            <a:endParaRPr lang="es-CR" dirty="0" smtClean="0"/>
          </a:p>
          <a:p>
            <a:pPr>
              <a:buNone/>
            </a:pPr>
            <a:r>
              <a:rPr lang="es-CR" dirty="0" smtClean="0"/>
              <a:t>	En este caso la mediana se encuentra entre el 4° y 5° término, es decir entre los valores 5 y 16.  En este caso el valor de la mediana sería un promedio de estos valores.</a:t>
            </a:r>
          </a:p>
          <a:p>
            <a:pPr>
              <a:buNone/>
            </a:pPr>
            <a:endParaRPr lang="es-CR" u="sng" dirty="0" smtClean="0"/>
          </a:p>
        </p:txBody>
      </p:sp>
      <p:sp>
        <p:nvSpPr>
          <p:cNvPr id="4" name="1 Título"/>
          <p:cNvSpPr>
            <a:spLocks noGrp="1"/>
          </p:cNvSpPr>
          <p:nvPr>
            <p:ph type="title"/>
          </p:nvPr>
        </p:nvSpPr>
        <p:spPr>
          <a:xfrm>
            <a:off x="251520" y="0"/>
            <a:ext cx="8568952" cy="836712"/>
          </a:xfrm>
        </p:spPr>
        <p:txBody>
          <a:bodyPr/>
          <a:lstStyle/>
          <a:p>
            <a:pPr algn="ctr"/>
            <a:r>
              <a:rPr lang="es-CR" dirty="0" smtClean="0"/>
              <a:t>La mediana: conjunto par</a:t>
            </a:r>
            <a:endParaRPr lang="es-CR" dirty="0"/>
          </a:p>
        </p:txBody>
      </p:sp>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09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7544" y="1700808"/>
            <a:ext cx="6834214" cy="576064"/>
          </a:xfrm>
          <a:prstGeom prst="rect">
            <a:avLst/>
          </a:prstGeom>
          <a:noFill/>
        </p:spPr>
      </p:pic>
      <p:sp>
        <p:nvSpPr>
          <p:cNvPr id="41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09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47664" y="3212976"/>
            <a:ext cx="4968552" cy="692048"/>
          </a:xfrm>
          <a:prstGeom prst="rect">
            <a:avLst/>
          </a:prstGeom>
          <a:noFill/>
        </p:spPr>
      </p:pic>
      <p:sp>
        <p:nvSpPr>
          <p:cNvPr id="41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101"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95736" y="5805264"/>
            <a:ext cx="3312368" cy="717680"/>
          </a:xfrm>
          <a:prstGeom prst="rect">
            <a:avLst/>
          </a:prstGeom>
          <a:noFill/>
        </p:spPr>
      </p:pic>
    </p:spTree>
    <p:extLst>
      <p:ext uri="{BB962C8B-B14F-4D97-AF65-F5344CB8AC3E}">
        <p14:creationId xmlns:p14="http://schemas.microsoft.com/office/powerpoint/2010/main" val="1506713959"/>
      </p:ext>
    </p:extLst>
  </p:cSld>
  <p:clrMapOvr>
    <a:masterClrMapping/>
  </p:clrMapOvr>
  <p:transition>
    <p:plus/>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0"/>
            <a:ext cx="8568952" cy="1143000"/>
          </a:xfrm>
        </p:spPr>
        <p:txBody>
          <a:bodyPr/>
          <a:lstStyle/>
          <a:p>
            <a:pPr algn="ctr"/>
            <a:r>
              <a:rPr lang="es-CR" dirty="0" smtClean="0"/>
              <a:t>La media aritmética (  ) o promedio</a:t>
            </a:r>
            <a:endParaRPr lang="es-CR" dirty="0"/>
          </a:p>
        </p:txBody>
      </p:sp>
      <p:sp>
        <p:nvSpPr>
          <p:cNvPr id="3" name="2 Marcador de contenido"/>
          <p:cNvSpPr>
            <a:spLocks noGrp="1"/>
          </p:cNvSpPr>
          <p:nvPr>
            <p:ph sz="quarter" idx="1"/>
          </p:nvPr>
        </p:nvSpPr>
        <p:spPr>
          <a:xfrm>
            <a:off x="251520" y="1046398"/>
            <a:ext cx="7772400" cy="4572000"/>
          </a:xfrm>
        </p:spPr>
        <p:txBody>
          <a:bodyPr/>
          <a:lstStyle/>
          <a:p>
            <a:r>
              <a:rPr lang="es-CR" dirty="0" smtClean="0"/>
              <a:t>Es la medida de posición más usada y conocida. </a:t>
            </a:r>
          </a:p>
          <a:p>
            <a:r>
              <a:rPr lang="es-CR" dirty="0" smtClean="0"/>
              <a:t>Existen 2 formas alternativas para su cálculo</a:t>
            </a:r>
            <a:endParaRPr lang="es-CR" dirty="0"/>
          </a:p>
        </p:txBody>
      </p:sp>
      <p:sp>
        <p:nvSpPr>
          <p:cNvPr id="307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3077"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364088" y="332656"/>
            <a:ext cx="216024" cy="528059"/>
          </a:xfrm>
          <a:prstGeom prst="rect">
            <a:avLst/>
          </a:prstGeom>
          <a:noFill/>
        </p:spPr>
      </p:pic>
      <p:sp>
        <p:nvSpPr>
          <p:cNvPr id="9" name="8 Elipse"/>
          <p:cNvSpPr/>
          <p:nvPr/>
        </p:nvSpPr>
        <p:spPr>
          <a:xfrm>
            <a:off x="2267744" y="2721315"/>
            <a:ext cx="2448272" cy="21602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R" sz="3200" dirty="0" smtClean="0"/>
              <a:t>Promedio</a:t>
            </a:r>
            <a:endParaRPr lang="es-CR" sz="3200" dirty="0"/>
          </a:p>
        </p:txBody>
      </p:sp>
      <p:cxnSp>
        <p:nvCxnSpPr>
          <p:cNvPr id="11" name="10 Conector recto de flecha"/>
          <p:cNvCxnSpPr>
            <a:stCxn id="9" idx="3"/>
            <a:endCxn id="16" idx="0"/>
          </p:cNvCxnSpPr>
          <p:nvPr/>
        </p:nvCxnSpPr>
        <p:spPr>
          <a:xfrm flipH="1">
            <a:off x="1583668" y="4565195"/>
            <a:ext cx="1042617" cy="6640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a:stCxn id="9" idx="5"/>
            <a:endCxn id="17" idx="0"/>
          </p:cNvCxnSpPr>
          <p:nvPr/>
        </p:nvCxnSpPr>
        <p:spPr>
          <a:xfrm>
            <a:off x="4357475" y="4565195"/>
            <a:ext cx="1510669" cy="7131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251520" y="5229200"/>
            <a:ext cx="2664296" cy="134076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CR" sz="4000" dirty="0" smtClean="0"/>
              <a:t>Promedio simple</a:t>
            </a:r>
            <a:endParaRPr lang="es-CR" sz="4000" dirty="0"/>
          </a:p>
        </p:txBody>
      </p:sp>
      <p:sp>
        <p:nvSpPr>
          <p:cNvPr id="17" name="16 Rectángulo redondeado"/>
          <p:cNvSpPr/>
          <p:nvPr/>
        </p:nvSpPr>
        <p:spPr>
          <a:xfrm>
            <a:off x="4535996" y="5278389"/>
            <a:ext cx="2664296" cy="134076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CR" sz="4000" dirty="0" smtClean="0"/>
              <a:t>Promedio ponderado</a:t>
            </a:r>
            <a:endParaRPr lang="es-CR" sz="4000" dirty="0"/>
          </a:p>
        </p:txBody>
      </p:sp>
      <p:sp>
        <p:nvSpPr>
          <p:cNvPr id="8" name="Rectángulo redondeado 7"/>
          <p:cNvSpPr/>
          <p:nvPr/>
        </p:nvSpPr>
        <p:spPr>
          <a:xfrm>
            <a:off x="7483860" y="5337213"/>
            <a:ext cx="1336612" cy="56237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Absolutos</a:t>
            </a:r>
            <a:endParaRPr lang="es-ES" dirty="0"/>
          </a:p>
        </p:txBody>
      </p:sp>
      <p:sp>
        <p:nvSpPr>
          <p:cNvPr id="18" name="Rectángulo redondeado 17"/>
          <p:cNvSpPr/>
          <p:nvPr/>
        </p:nvSpPr>
        <p:spPr>
          <a:xfrm>
            <a:off x="7483860" y="6069952"/>
            <a:ext cx="1336612" cy="56237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Relativos</a:t>
            </a:r>
            <a:endParaRPr lang="es-ES" dirty="0"/>
          </a:p>
        </p:txBody>
      </p:sp>
    </p:spTree>
    <p:extLst>
      <p:ext uri="{BB962C8B-B14F-4D97-AF65-F5344CB8AC3E}">
        <p14:creationId xmlns:p14="http://schemas.microsoft.com/office/powerpoint/2010/main" val="42914599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836712"/>
            <a:ext cx="6658015" cy="5949280"/>
          </a:xfrm>
        </p:spPr>
        <p:txBody>
          <a:bodyPr>
            <a:normAutofit fontScale="92500" lnSpcReduction="20000"/>
          </a:bodyPr>
          <a:lstStyle/>
          <a:p>
            <a:r>
              <a:rPr lang="es-CR" sz="2400" dirty="0" smtClean="0"/>
              <a:t>Es un conjunto de valores, es el resultado que se obtiene al dividir la suma de esos valores entre el número de ellos.</a:t>
            </a:r>
          </a:p>
          <a:p>
            <a:endParaRPr lang="es-CR" sz="2400" dirty="0" smtClean="0"/>
          </a:p>
          <a:p>
            <a:endParaRPr lang="es-CR" sz="2400" dirty="0" smtClean="0"/>
          </a:p>
          <a:p>
            <a:pPr>
              <a:buNone/>
            </a:pPr>
            <a:endParaRPr lang="es-CR" sz="2400" dirty="0" smtClean="0"/>
          </a:p>
          <a:p>
            <a:r>
              <a:rPr lang="es-CR" sz="2400" dirty="0" smtClean="0"/>
              <a:t>Por ejemplo, si en una clase hay 12 personas cuyas edades son:</a:t>
            </a:r>
          </a:p>
          <a:p>
            <a:endParaRPr lang="es-CR" sz="2400" dirty="0" smtClean="0"/>
          </a:p>
          <a:p>
            <a:endParaRPr lang="es-CR" sz="2400" dirty="0" smtClean="0"/>
          </a:p>
          <a:p>
            <a:r>
              <a:rPr lang="es-CR" sz="2400" dirty="0" smtClean="0"/>
              <a:t>La edad promedio de esas personas sería:</a:t>
            </a:r>
          </a:p>
          <a:p>
            <a:endParaRPr lang="es-CR" sz="2400" dirty="0" smtClean="0"/>
          </a:p>
          <a:p>
            <a:endParaRPr lang="es-CR" sz="2400" dirty="0" smtClean="0"/>
          </a:p>
          <a:p>
            <a:pPr>
              <a:buNone/>
            </a:pPr>
            <a:endParaRPr lang="es-CR" sz="2400" dirty="0" smtClean="0"/>
          </a:p>
          <a:p>
            <a:pPr>
              <a:buNone/>
            </a:pPr>
            <a:endParaRPr lang="es-CR" sz="2400" dirty="0" smtClean="0"/>
          </a:p>
          <a:p>
            <a:r>
              <a:rPr lang="es-CR" sz="2400" dirty="0" smtClean="0"/>
              <a:t>La importancia del promedio es que para un conjunto de datos, esta medida es por mucho la que la gente prefiere saber (propiedades matemáticas).</a:t>
            </a:r>
          </a:p>
        </p:txBody>
      </p:sp>
      <p:sp>
        <p:nvSpPr>
          <p:cNvPr id="4" name="1 Título"/>
          <p:cNvSpPr>
            <a:spLocks noGrp="1"/>
          </p:cNvSpPr>
          <p:nvPr>
            <p:ph type="title"/>
          </p:nvPr>
        </p:nvSpPr>
        <p:spPr>
          <a:xfrm>
            <a:off x="287524" y="-53846"/>
            <a:ext cx="8568952" cy="908720"/>
          </a:xfrm>
        </p:spPr>
        <p:txBody>
          <a:bodyPr>
            <a:normAutofit/>
          </a:bodyPr>
          <a:lstStyle/>
          <a:p>
            <a:pPr algn="ctr"/>
            <a:r>
              <a:rPr lang="es-CR" sz="4400" dirty="0" smtClean="0"/>
              <a:t>Promedio simple</a:t>
            </a:r>
            <a:endParaRPr lang="es-CR" sz="4400" dirty="0"/>
          </a:p>
        </p:txBody>
      </p:sp>
      <p:sp>
        <p:nvSpPr>
          <p:cNvPr id="5" name="4 Rectángulo"/>
          <p:cNvSpPr/>
          <p:nvPr/>
        </p:nvSpPr>
        <p:spPr>
          <a:xfrm>
            <a:off x="3059832" y="1772816"/>
            <a:ext cx="3744416"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04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347993" y="1826869"/>
            <a:ext cx="2780104" cy="658014"/>
          </a:xfrm>
          <a:prstGeom prst="rect">
            <a:avLst/>
          </a:prstGeom>
          <a:noFill/>
        </p:spPr>
      </p:pic>
      <p:sp>
        <p:nvSpPr>
          <p:cNvPr id="20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0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08218" y="3455550"/>
            <a:ext cx="5256585" cy="507165"/>
          </a:xfrm>
          <a:prstGeom prst="rect">
            <a:avLst/>
          </a:prstGeom>
          <a:noFill/>
        </p:spPr>
      </p:pic>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05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2194" y="4799426"/>
            <a:ext cx="5688632" cy="708807"/>
          </a:xfrm>
          <a:prstGeom prst="rect">
            <a:avLst/>
          </a:prstGeom>
          <a:noFill/>
        </p:spPr>
      </p:pic>
      <p:pic>
        <p:nvPicPr>
          <p:cNvPr id="6146" name="Picture 2" descr="http://img.bhs4.com/5a/7/5a76559a8042f3f55e7c90fad3034694b6ece658_larg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098" t="34921" r="23982" b="33579"/>
          <a:stretch/>
        </p:blipFill>
        <p:spPr bwMode="auto">
          <a:xfrm>
            <a:off x="808218" y="1844824"/>
            <a:ext cx="1207853" cy="7189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pxsglobal.net/wp-content/uploads/2014/08/Promedio-05.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30" t="10402" r="4344" b="6750"/>
          <a:stretch/>
        </p:blipFill>
        <p:spPr bwMode="auto">
          <a:xfrm>
            <a:off x="7055791" y="4799426"/>
            <a:ext cx="1991471" cy="165618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facilcontabilidad.com/wp-content/uploads/2012/04/31-Metodo-promedio-ponderado-y-la-contabilidad-con-NII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655" r="25726"/>
          <a:stretch/>
        </p:blipFill>
        <p:spPr bwMode="auto">
          <a:xfrm>
            <a:off x="7055791" y="1642711"/>
            <a:ext cx="1696692" cy="218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24055"/>
      </p:ext>
    </p:extLst>
  </p:cSld>
  <p:clrMapOvr>
    <a:masterClrMapping/>
  </p:clrMapOvr>
  <p:transition>
    <p:wheel spokes="8"/>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125760"/>
            <a:ext cx="9144000" cy="1143000"/>
          </a:xfrm>
        </p:spPr>
        <p:txBody>
          <a:bodyPr>
            <a:normAutofit fontScale="90000"/>
          </a:bodyPr>
          <a:lstStyle/>
          <a:p>
            <a:pPr algn="ctr"/>
            <a:r>
              <a:rPr lang="es-CR" dirty="0" smtClean="0"/>
              <a:t>Unidad Estadística (UE), característica y observación</a:t>
            </a:r>
            <a:endParaRPr lang="es-CR" dirty="0"/>
          </a:p>
        </p:txBody>
      </p:sp>
      <p:sp>
        <p:nvSpPr>
          <p:cNvPr id="3" name="2 Marcador de contenido"/>
          <p:cNvSpPr>
            <a:spLocks noGrp="1"/>
          </p:cNvSpPr>
          <p:nvPr>
            <p:ph sz="quarter" idx="1"/>
          </p:nvPr>
        </p:nvSpPr>
        <p:spPr>
          <a:xfrm>
            <a:off x="179512" y="1340768"/>
            <a:ext cx="8352928" cy="5328592"/>
          </a:xfrm>
        </p:spPr>
        <p:txBody>
          <a:bodyPr>
            <a:normAutofit fontScale="92500" lnSpcReduction="10000"/>
          </a:bodyPr>
          <a:lstStyle/>
          <a:p>
            <a:r>
              <a:rPr lang="es-CR" sz="2400" dirty="0" smtClean="0"/>
              <a:t>En el análisis básico estadístico, se debe siempre conocer tres cosas:</a:t>
            </a:r>
          </a:p>
          <a:p>
            <a:pPr>
              <a:buNone/>
            </a:pPr>
            <a:r>
              <a:rPr lang="es-CR" sz="2400" dirty="0" smtClean="0"/>
              <a:t>	-</a:t>
            </a:r>
            <a:r>
              <a:rPr lang="es-CR" sz="2400" b="1" i="1" dirty="0" smtClean="0"/>
              <a:t>La unidad de estudio </a:t>
            </a:r>
            <a:r>
              <a:rPr lang="es-CR" sz="2400" dirty="0" smtClean="0"/>
              <a:t>que se quiere estudiar (</a:t>
            </a:r>
            <a:r>
              <a:rPr lang="es-CR" sz="2400" b="1" dirty="0" smtClean="0"/>
              <a:t>UE</a:t>
            </a:r>
            <a:r>
              <a:rPr lang="es-CR" sz="2400" dirty="0" smtClean="0"/>
              <a:t>).</a:t>
            </a:r>
          </a:p>
          <a:p>
            <a:pPr>
              <a:buNone/>
            </a:pPr>
            <a:r>
              <a:rPr lang="es-CR" sz="2400" dirty="0" smtClean="0"/>
              <a:t>	-Qué es lo que se quiere saber de la unidad de estudio (</a:t>
            </a:r>
            <a:r>
              <a:rPr lang="es-CR" sz="2400" b="1" i="1" dirty="0" smtClean="0"/>
              <a:t>característica</a:t>
            </a:r>
            <a:r>
              <a:rPr lang="es-CR" sz="2400" dirty="0" smtClean="0"/>
              <a:t>).</a:t>
            </a:r>
          </a:p>
          <a:p>
            <a:pPr>
              <a:buNone/>
            </a:pPr>
            <a:r>
              <a:rPr lang="es-CR" sz="2400" dirty="0" smtClean="0"/>
              <a:t>	-Qué es lo que vamos a obtener de la característica de la unidad de estudio (</a:t>
            </a:r>
            <a:r>
              <a:rPr lang="es-CR" sz="2400" b="1" i="1" dirty="0" smtClean="0"/>
              <a:t>la observación</a:t>
            </a:r>
            <a:r>
              <a:rPr lang="es-CR" sz="2400" dirty="0" smtClean="0"/>
              <a:t>).</a:t>
            </a:r>
          </a:p>
          <a:p>
            <a:pPr>
              <a:buNone/>
            </a:pPr>
            <a:endParaRPr lang="es-CR" sz="2400" dirty="0" smtClean="0"/>
          </a:p>
          <a:p>
            <a:r>
              <a:rPr lang="es-CR" sz="2400" dirty="0" smtClean="0"/>
              <a:t>Ejemplo 1:</a:t>
            </a:r>
          </a:p>
          <a:p>
            <a:pPr>
              <a:buNone/>
            </a:pPr>
            <a:r>
              <a:rPr lang="es-CR" sz="2400" dirty="0" smtClean="0"/>
              <a:t>“Una oficina gubernamental desea conocer para cierta zona del país, el salario semanal promedio de los trabajadores industriales. Se llevó a cabo una encuesta telefónica para dicho fin.”  Determine: </a:t>
            </a:r>
          </a:p>
          <a:p>
            <a:pPr>
              <a:buNone/>
            </a:pPr>
            <a:endParaRPr lang="es-CR" sz="2400" dirty="0" smtClean="0"/>
          </a:p>
          <a:p>
            <a:pPr>
              <a:buNone/>
            </a:pPr>
            <a:r>
              <a:rPr lang="es-CR" sz="2400" dirty="0" smtClean="0"/>
              <a:t>	La UE:</a:t>
            </a:r>
          </a:p>
          <a:p>
            <a:pPr>
              <a:buNone/>
            </a:pPr>
            <a:r>
              <a:rPr lang="es-CR" sz="2400" dirty="0" smtClean="0"/>
              <a:t>	Característica:</a:t>
            </a:r>
          </a:p>
          <a:p>
            <a:pPr>
              <a:buNone/>
            </a:pPr>
            <a:r>
              <a:rPr lang="es-CR" sz="2400" dirty="0" smtClean="0"/>
              <a:t>	Observación:</a:t>
            </a:r>
            <a:endParaRPr lang="es-CR" sz="2400" dirty="0"/>
          </a:p>
        </p:txBody>
      </p:sp>
      <p:sp>
        <p:nvSpPr>
          <p:cNvPr id="4" name="AutoShape 2" descr="http://images.clipartpanda.com/person-thinking-clipart-think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http://images.clipartpanda.com/person-thinking-clipart-thinking.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30" name="Picture 6" descr="http://cdn.playbuzz.com/cdn/aa7a3e30-25e1-49d0-89e2-fd40a989ed66/d44b9443-52b5-419f-aa21-b9fed984957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5085184"/>
            <a:ext cx="1296144" cy="1645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7992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0"/>
            <a:ext cx="8280920" cy="980728"/>
          </a:xfrm>
        </p:spPr>
        <p:txBody>
          <a:bodyPr/>
          <a:lstStyle/>
          <a:p>
            <a:pPr algn="ctr"/>
            <a:r>
              <a:rPr lang="es-CR" dirty="0" smtClean="0"/>
              <a:t>Usos de las medidas de posición</a:t>
            </a:r>
            <a:endParaRPr lang="es-CR" dirty="0"/>
          </a:p>
        </p:txBody>
      </p:sp>
      <p:sp>
        <p:nvSpPr>
          <p:cNvPr id="3" name="2 Marcador de contenido"/>
          <p:cNvSpPr>
            <a:spLocks noGrp="1"/>
          </p:cNvSpPr>
          <p:nvPr>
            <p:ph sz="quarter" idx="1"/>
          </p:nvPr>
        </p:nvSpPr>
        <p:spPr>
          <a:xfrm>
            <a:off x="179512" y="1052736"/>
            <a:ext cx="5688632" cy="5472608"/>
          </a:xfrm>
        </p:spPr>
        <p:txBody>
          <a:bodyPr>
            <a:noAutofit/>
          </a:bodyPr>
          <a:lstStyle/>
          <a:p>
            <a:pPr algn="just"/>
            <a:r>
              <a:rPr lang="es-CR" sz="2200" dirty="0" smtClean="0"/>
              <a:t>El propósito de las </a:t>
            </a:r>
            <a:r>
              <a:rPr lang="es-CR" sz="2200" dirty="0" err="1" smtClean="0"/>
              <a:t>M.d.P.</a:t>
            </a:r>
            <a:r>
              <a:rPr lang="es-CR" sz="2200" dirty="0" smtClean="0"/>
              <a:t> es caracterizar y presentar un conjunto de datos; y cada una de las diferentes medias propuestas lo hacen de alguna manera.</a:t>
            </a:r>
          </a:p>
          <a:p>
            <a:pPr algn="just"/>
            <a:endParaRPr lang="es-CR" sz="2200" dirty="0" smtClean="0"/>
          </a:p>
          <a:p>
            <a:pPr algn="just"/>
            <a:r>
              <a:rPr lang="es-CR" sz="2200" dirty="0" smtClean="0"/>
              <a:t>Dependiendo del propósito que se tenga, una medida es mejor que otra, sin embargo estas no compiten, sino que se complementan.</a:t>
            </a:r>
          </a:p>
          <a:p>
            <a:pPr algn="just"/>
            <a:endParaRPr lang="es-CR" sz="2200" dirty="0" smtClean="0"/>
          </a:p>
          <a:p>
            <a:pPr algn="just"/>
            <a:r>
              <a:rPr lang="es-CR" sz="2200" dirty="0" smtClean="0"/>
              <a:t>Una parte del problema acerca de qué medida usar, desaparece si se tiene una idea clara de cuál es el aspecto del conjunto de datos que se quiere conocer, y si el conjunto de datos posee o no valores extremos bajos o altos</a:t>
            </a:r>
            <a:endParaRPr lang="es-CR" sz="2200" dirty="0"/>
          </a:p>
        </p:txBody>
      </p:sp>
      <p:pic>
        <p:nvPicPr>
          <p:cNvPr id="31746" name="Picture 2" descr="http://www.logismarket.es/ip/manucar-carretillas-para-usos-especiales-carretilla-para-neumaticos-8105705-369370-FGR.jpg"/>
          <p:cNvPicPr>
            <a:picLocks noChangeAspect="1" noChangeArrowheads="1"/>
          </p:cNvPicPr>
          <p:nvPr/>
        </p:nvPicPr>
        <p:blipFill>
          <a:blip r:embed="rId2" cstate="print"/>
          <a:srcRect/>
          <a:stretch>
            <a:fillRect/>
          </a:stretch>
        </p:blipFill>
        <p:spPr bwMode="auto">
          <a:xfrm>
            <a:off x="6516216" y="1124744"/>
            <a:ext cx="2316857" cy="2808312"/>
          </a:xfrm>
          <a:prstGeom prst="rect">
            <a:avLst/>
          </a:prstGeom>
          <a:noFill/>
        </p:spPr>
      </p:pic>
      <p:pic>
        <p:nvPicPr>
          <p:cNvPr id="31748" name="Picture 4" descr="http://4.bp.blogspot.com/_22L82Ix2kqI/RjmAm9gl8MI/AAAAAAAAAHI/FfXb_EvrtRo/s320/work-in-progress.gif"/>
          <p:cNvPicPr>
            <a:picLocks noChangeAspect="1" noChangeArrowheads="1"/>
          </p:cNvPicPr>
          <p:nvPr/>
        </p:nvPicPr>
        <p:blipFill>
          <a:blip r:embed="rId3" cstate="print"/>
          <a:srcRect/>
          <a:stretch>
            <a:fillRect/>
          </a:stretch>
        </p:blipFill>
        <p:spPr bwMode="auto">
          <a:xfrm>
            <a:off x="6588224" y="4149080"/>
            <a:ext cx="2542964" cy="2448272"/>
          </a:xfrm>
          <a:prstGeom prst="rect">
            <a:avLst/>
          </a:prstGeom>
          <a:noFill/>
        </p:spPr>
      </p:pic>
    </p:spTree>
    <p:extLst>
      <p:ext uri="{BB962C8B-B14F-4D97-AF65-F5344CB8AC3E}">
        <p14:creationId xmlns:p14="http://schemas.microsoft.com/office/powerpoint/2010/main" val="1987937111"/>
      </p:ext>
    </p:extLst>
  </p:cSld>
  <p:clrMapOvr>
    <a:masterClrMapping/>
  </p:clrMapOvr>
  <p:transition>
    <p:pull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1124744"/>
            <a:ext cx="7772400" cy="4572000"/>
          </a:xfrm>
        </p:spPr>
        <p:txBody>
          <a:bodyPr/>
          <a:lstStyle/>
          <a:p>
            <a:r>
              <a:rPr lang="es-CR" dirty="0" smtClean="0"/>
              <a:t>Sea la siguiente distribución de datos:</a:t>
            </a:r>
            <a:endParaRPr lang="es-CR" dirty="0"/>
          </a:p>
        </p:txBody>
      </p:sp>
      <p:sp>
        <p:nvSpPr>
          <p:cNvPr id="4" name="1 Título"/>
          <p:cNvSpPr>
            <a:spLocks noGrp="1"/>
          </p:cNvSpPr>
          <p:nvPr>
            <p:ph type="title"/>
          </p:nvPr>
        </p:nvSpPr>
        <p:spPr>
          <a:xfrm>
            <a:off x="395536" y="0"/>
            <a:ext cx="8280920" cy="980728"/>
          </a:xfrm>
        </p:spPr>
        <p:txBody>
          <a:bodyPr/>
          <a:lstStyle/>
          <a:p>
            <a:pPr algn="ctr"/>
            <a:r>
              <a:rPr lang="es-CR" dirty="0" smtClean="0"/>
              <a:t>Usos de las medidas de posición</a:t>
            </a:r>
            <a:endParaRPr lang="es-CR" dirty="0"/>
          </a:p>
        </p:txBody>
      </p:sp>
      <p:pic>
        <p:nvPicPr>
          <p:cNvPr id="6" name="Picture 7"/>
          <p:cNvPicPr>
            <a:picLocks noChangeAspect="1" noChangeArrowheads="1"/>
          </p:cNvPicPr>
          <p:nvPr/>
        </p:nvPicPr>
        <p:blipFill>
          <a:blip r:embed="rId2" cstate="print"/>
          <a:srcRect/>
          <a:stretch>
            <a:fillRect/>
          </a:stretch>
        </p:blipFill>
        <p:spPr bwMode="auto">
          <a:xfrm>
            <a:off x="539552" y="1916832"/>
            <a:ext cx="7358062" cy="3798887"/>
          </a:xfrm>
          <a:prstGeom prst="rect">
            <a:avLst/>
          </a:prstGeom>
          <a:noFill/>
          <a:ln w="9525">
            <a:noFill/>
            <a:miter lim="800000"/>
            <a:headEnd/>
            <a:tailEnd/>
          </a:ln>
        </p:spPr>
      </p:pic>
      <p:sp>
        <p:nvSpPr>
          <p:cNvPr id="7" name="6 Rectángulo"/>
          <p:cNvSpPr/>
          <p:nvPr/>
        </p:nvSpPr>
        <p:spPr>
          <a:xfrm>
            <a:off x="3754234" y="3212976"/>
            <a:ext cx="785818" cy="928694"/>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s-CR" dirty="0"/>
              <a:t>Mo</a:t>
            </a:r>
            <a:br>
              <a:rPr lang="es-CR" dirty="0"/>
            </a:br>
            <a:r>
              <a:rPr lang="es-CR" dirty="0"/>
              <a:t>Me</a:t>
            </a:r>
            <a:br>
              <a:rPr lang="es-CR" dirty="0"/>
            </a:br>
            <a:r>
              <a:rPr lang="es-CR" dirty="0"/>
              <a:t>X</a:t>
            </a:r>
          </a:p>
        </p:txBody>
      </p:sp>
      <p:sp>
        <p:nvSpPr>
          <p:cNvPr id="8" name="7 Rectángulo redondeado"/>
          <p:cNvSpPr/>
          <p:nvPr/>
        </p:nvSpPr>
        <p:spPr>
          <a:xfrm>
            <a:off x="2123728" y="5805264"/>
            <a:ext cx="3960440"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3200" dirty="0" smtClean="0"/>
              <a:t>Distribución simétrica</a:t>
            </a:r>
            <a:endParaRPr lang="es-CR" sz="3200" dirty="0"/>
          </a:p>
        </p:txBody>
      </p:sp>
    </p:spTree>
    <p:extLst>
      <p:ext uri="{BB962C8B-B14F-4D97-AF65-F5344CB8AC3E}">
        <p14:creationId xmlns:p14="http://schemas.microsoft.com/office/powerpoint/2010/main" val="2652480598"/>
      </p:ext>
    </p:extLst>
  </p:cSld>
  <p:clrMapOvr>
    <a:masterClrMapping/>
  </p:clrMapOvr>
  <p:transition>
    <p:pull dir="l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6512" y="1196752"/>
            <a:ext cx="6552728" cy="5328592"/>
          </a:xfrm>
        </p:spPr>
        <p:txBody>
          <a:bodyPr>
            <a:normAutofit fontScale="85000" lnSpcReduction="20000"/>
          </a:bodyPr>
          <a:lstStyle/>
          <a:p>
            <a:pPr algn="just"/>
            <a:r>
              <a:rPr lang="es-CR" dirty="0" smtClean="0"/>
              <a:t>Cuando los datos se distribuyen normalmente, la Mo, Me, y Po  coinciden (valen lo mismo). En este caso, cualquier es bueno para caracterizar el grupo de datos, pero igual se prefiere al   . </a:t>
            </a:r>
          </a:p>
          <a:p>
            <a:pPr algn="just"/>
            <a:endParaRPr lang="es-CR" dirty="0" smtClean="0"/>
          </a:p>
          <a:p>
            <a:pPr algn="just"/>
            <a:r>
              <a:rPr lang="es-CR" dirty="0" smtClean="0"/>
              <a:t>De igual forma, si las 3 medidas no coinciden mucho, pero no hay un alejamiento extremo, se escoge el  Po  por tener mejores propiedades estadísticas.</a:t>
            </a:r>
          </a:p>
          <a:p>
            <a:pPr algn="just"/>
            <a:endParaRPr lang="es-CR" dirty="0" smtClean="0"/>
          </a:p>
          <a:p>
            <a:pPr algn="just"/>
            <a:r>
              <a:rPr lang="es-CR" dirty="0" smtClean="0"/>
              <a:t>Casi siempre, el  Po  es la medida de preferencia para caracterizar un conjunto de datos.</a:t>
            </a:r>
            <a:endParaRPr lang="es-CR" dirty="0"/>
          </a:p>
        </p:txBody>
      </p:sp>
      <p:sp>
        <p:nvSpPr>
          <p:cNvPr id="4" name="1 Título"/>
          <p:cNvSpPr>
            <a:spLocks noGrp="1"/>
          </p:cNvSpPr>
          <p:nvPr>
            <p:ph type="title"/>
          </p:nvPr>
        </p:nvSpPr>
        <p:spPr>
          <a:xfrm>
            <a:off x="395536" y="0"/>
            <a:ext cx="8280920" cy="980728"/>
          </a:xfrm>
        </p:spPr>
        <p:txBody>
          <a:bodyPr/>
          <a:lstStyle/>
          <a:p>
            <a:pPr algn="ctr"/>
            <a:r>
              <a:rPr lang="es-CR" dirty="0" smtClean="0"/>
              <a:t>Usos de las medidas de posición</a:t>
            </a:r>
            <a:endParaRPr lang="es-CR" dirty="0"/>
          </a:p>
        </p:txBody>
      </p:sp>
      <p:pic>
        <p:nvPicPr>
          <p:cNvPr id="38914" name="Picture 2" descr="http://ecosdelaeconomia.files.wordpress.com/2010/03/distri-normal-con-varianzas.gif"/>
          <p:cNvPicPr>
            <a:picLocks noChangeAspect="1" noChangeArrowheads="1"/>
          </p:cNvPicPr>
          <p:nvPr/>
        </p:nvPicPr>
        <p:blipFill>
          <a:blip r:embed="rId2" cstate="print"/>
          <a:srcRect/>
          <a:stretch>
            <a:fillRect/>
          </a:stretch>
        </p:blipFill>
        <p:spPr bwMode="auto">
          <a:xfrm>
            <a:off x="6588224" y="1412776"/>
            <a:ext cx="2376264" cy="2232248"/>
          </a:xfrm>
          <a:prstGeom prst="rect">
            <a:avLst/>
          </a:prstGeom>
          <a:noFill/>
        </p:spPr>
      </p:pic>
      <p:pic>
        <p:nvPicPr>
          <p:cNvPr id="38916" name="Picture 4" descr="http://www.scielo.cl/fbpe/img/rchnat/v77n4/FIG5pag690.jpg"/>
          <p:cNvPicPr>
            <a:picLocks noChangeAspect="1" noChangeArrowheads="1"/>
          </p:cNvPicPr>
          <p:nvPr/>
        </p:nvPicPr>
        <p:blipFill>
          <a:blip r:embed="rId3" cstate="print"/>
          <a:srcRect/>
          <a:stretch>
            <a:fillRect/>
          </a:stretch>
        </p:blipFill>
        <p:spPr bwMode="auto">
          <a:xfrm>
            <a:off x="6660232" y="3573016"/>
            <a:ext cx="2198767" cy="2952328"/>
          </a:xfrm>
          <a:prstGeom prst="rect">
            <a:avLst/>
          </a:prstGeom>
          <a:noFill/>
        </p:spPr>
      </p:pic>
    </p:spTree>
    <p:extLst>
      <p:ext uri="{BB962C8B-B14F-4D97-AF65-F5344CB8AC3E}">
        <p14:creationId xmlns:p14="http://schemas.microsoft.com/office/powerpoint/2010/main" val="3683063336"/>
      </p:ext>
    </p:extLst>
  </p:cSld>
  <p:clrMapOvr>
    <a:masterClrMapping/>
  </p:clrMapOvr>
  <p:transition>
    <p:pull dir="l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836712"/>
            <a:ext cx="8496944" cy="4572000"/>
          </a:xfrm>
        </p:spPr>
        <p:txBody>
          <a:bodyPr/>
          <a:lstStyle/>
          <a:p>
            <a:r>
              <a:rPr lang="es-CR" dirty="0" smtClean="0"/>
              <a:t>Si la distribución de datos es asimétrica (una cola más extendida que la otra) entonces se prefiere una medida que otra, dependiendo además de lo que se quiere.</a:t>
            </a:r>
          </a:p>
          <a:p>
            <a:r>
              <a:rPr lang="es-CR" dirty="0" smtClean="0"/>
              <a:t>Dos casos de distribuciones asimétricas:</a:t>
            </a:r>
            <a:endParaRPr lang="es-CR" dirty="0"/>
          </a:p>
        </p:txBody>
      </p:sp>
      <p:sp>
        <p:nvSpPr>
          <p:cNvPr id="4" name="1 Título"/>
          <p:cNvSpPr>
            <a:spLocks noGrp="1"/>
          </p:cNvSpPr>
          <p:nvPr>
            <p:ph type="title"/>
          </p:nvPr>
        </p:nvSpPr>
        <p:spPr>
          <a:xfrm>
            <a:off x="395536" y="0"/>
            <a:ext cx="8280920" cy="836712"/>
          </a:xfrm>
        </p:spPr>
        <p:txBody>
          <a:bodyPr/>
          <a:lstStyle/>
          <a:p>
            <a:pPr algn="ctr"/>
            <a:r>
              <a:rPr lang="es-CR" dirty="0" smtClean="0"/>
              <a:t>Usos de las medidas de posición</a:t>
            </a:r>
            <a:endParaRPr lang="es-CR" dirty="0"/>
          </a:p>
        </p:txBody>
      </p:sp>
      <p:sp>
        <p:nvSpPr>
          <p:cNvPr id="6" name="5 Elipse"/>
          <p:cNvSpPr/>
          <p:nvPr/>
        </p:nvSpPr>
        <p:spPr>
          <a:xfrm>
            <a:off x="3131840" y="3573016"/>
            <a:ext cx="3168352" cy="1584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R" sz="3200" dirty="0" smtClean="0"/>
              <a:t>Asimetría</a:t>
            </a:r>
            <a:endParaRPr lang="es-CR" sz="3200" dirty="0"/>
          </a:p>
        </p:txBody>
      </p:sp>
      <p:cxnSp>
        <p:nvCxnSpPr>
          <p:cNvPr id="7" name="6 Conector recto de flecha"/>
          <p:cNvCxnSpPr>
            <a:stCxn id="6" idx="3"/>
          </p:cNvCxnSpPr>
          <p:nvPr/>
        </p:nvCxnSpPr>
        <p:spPr>
          <a:xfrm flipH="1">
            <a:off x="2123730" y="4925195"/>
            <a:ext cx="1472104" cy="4480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7 Conector recto de flecha"/>
          <p:cNvCxnSpPr>
            <a:stCxn id="6" idx="5"/>
          </p:cNvCxnSpPr>
          <p:nvPr/>
        </p:nvCxnSpPr>
        <p:spPr>
          <a:xfrm>
            <a:off x="5836198" y="4925195"/>
            <a:ext cx="896043" cy="376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8 Rectángulo redondeado"/>
          <p:cNvSpPr/>
          <p:nvPr/>
        </p:nvSpPr>
        <p:spPr>
          <a:xfrm>
            <a:off x="827584" y="5472608"/>
            <a:ext cx="2664296" cy="134076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CR" sz="4000" dirty="0" smtClean="0"/>
              <a:t>Asimetría positiva</a:t>
            </a:r>
            <a:endParaRPr lang="es-CR" sz="4000" dirty="0"/>
          </a:p>
        </p:txBody>
      </p:sp>
      <p:sp>
        <p:nvSpPr>
          <p:cNvPr id="10" name="9 Rectángulo redondeado"/>
          <p:cNvSpPr/>
          <p:nvPr/>
        </p:nvSpPr>
        <p:spPr>
          <a:xfrm>
            <a:off x="5436096" y="5445224"/>
            <a:ext cx="2664296" cy="134076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CR" sz="4000" dirty="0" smtClean="0"/>
              <a:t>Asimetría negativa</a:t>
            </a:r>
            <a:endParaRPr lang="es-CR" sz="4000" dirty="0"/>
          </a:p>
        </p:txBody>
      </p:sp>
    </p:spTree>
    <p:extLst>
      <p:ext uri="{BB962C8B-B14F-4D97-AF65-F5344CB8AC3E}">
        <p14:creationId xmlns:p14="http://schemas.microsoft.com/office/powerpoint/2010/main" val="2242264778"/>
      </p:ext>
    </p:extLst>
  </p:cSld>
  <p:clrMapOvr>
    <a:masterClrMapping/>
  </p:clrMapOvr>
  <p:transition>
    <p:pull dir="l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1052736"/>
            <a:ext cx="7772400" cy="4572000"/>
          </a:xfrm>
        </p:spPr>
        <p:txBody>
          <a:bodyPr/>
          <a:lstStyle/>
          <a:p>
            <a:pPr>
              <a:buNone/>
            </a:pPr>
            <a:r>
              <a:rPr lang="es-CR" u="sng" dirty="0" smtClean="0"/>
              <a:t>Asimetría positiva</a:t>
            </a:r>
            <a:endParaRPr lang="es-CR" u="sng" dirty="0"/>
          </a:p>
        </p:txBody>
      </p:sp>
      <p:sp>
        <p:nvSpPr>
          <p:cNvPr id="4" name="1 Título"/>
          <p:cNvSpPr>
            <a:spLocks noGrp="1"/>
          </p:cNvSpPr>
          <p:nvPr>
            <p:ph type="title"/>
          </p:nvPr>
        </p:nvSpPr>
        <p:spPr>
          <a:xfrm>
            <a:off x="395536" y="0"/>
            <a:ext cx="8280920" cy="836712"/>
          </a:xfrm>
        </p:spPr>
        <p:txBody>
          <a:bodyPr/>
          <a:lstStyle/>
          <a:p>
            <a:pPr algn="ctr"/>
            <a:r>
              <a:rPr lang="es-CR" dirty="0" smtClean="0"/>
              <a:t>Usos de las medidas de posición</a:t>
            </a:r>
            <a:endParaRPr lang="es-CR" dirty="0"/>
          </a:p>
        </p:txBody>
      </p:sp>
      <p:pic>
        <p:nvPicPr>
          <p:cNvPr id="33794" name="Picture 2"/>
          <p:cNvPicPr>
            <a:picLocks noChangeAspect="1" noChangeArrowheads="1"/>
          </p:cNvPicPr>
          <p:nvPr/>
        </p:nvPicPr>
        <p:blipFill>
          <a:blip r:embed="rId2" cstate="print"/>
          <a:srcRect/>
          <a:stretch>
            <a:fillRect/>
          </a:stretch>
        </p:blipFill>
        <p:spPr bwMode="auto">
          <a:xfrm>
            <a:off x="1259632" y="1700808"/>
            <a:ext cx="6120680" cy="4550172"/>
          </a:xfrm>
          <a:prstGeom prst="rect">
            <a:avLst/>
          </a:prstGeom>
          <a:noFill/>
          <a:ln w="9525">
            <a:noFill/>
            <a:miter lim="800000"/>
            <a:headEnd/>
            <a:tailEnd/>
          </a:ln>
        </p:spPr>
      </p:pic>
    </p:spTree>
    <p:extLst>
      <p:ext uri="{BB962C8B-B14F-4D97-AF65-F5344CB8AC3E}">
        <p14:creationId xmlns:p14="http://schemas.microsoft.com/office/powerpoint/2010/main" val="881707077"/>
      </p:ext>
    </p:extLst>
  </p:cSld>
  <p:clrMapOvr>
    <a:masterClrMapping/>
  </p:clrMapOvr>
  <p:transition>
    <p:pull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sz="quarter" idx="1"/>
          </p:nvPr>
        </p:nvSpPr>
        <p:spPr>
          <a:xfrm>
            <a:off x="323528" y="1052736"/>
            <a:ext cx="7772400" cy="4572000"/>
          </a:xfrm>
        </p:spPr>
        <p:txBody>
          <a:bodyPr/>
          <a:lstStyle/>
          <a:p>
            <a:pPr>
              <a:buNone/>
            </a:pPr>
            <a:r>
              <a:rPr lang="es-CR" u="sng" dirty="0" smtClean="0"/>
              <a:t>Asimetría negativa</a:t>
            </a:r>
            <a:endParaRPr lang="es-CR" u="sng" dirty="0"/>
          </a:p>
        </p:txBody>
      </p:sp>
      <p:sp>
        <p:nvSpPr>
          <p:cNvPr id="5" name="1 Título"/>
          <p:cNvSpPr>
            <a:spLocks noGrp="1"/>
          </p:cNvSpPr>
          <p:nvPr>
            <p:ph type="title"/>
          </p:nvPr>
        </p:nvSpPr>
        <p:spPr>
          <a:xfrm>
            <a:off x="395536" y="0"/>
            <a:ext cx="8280920" cy="980728"/>
          </a:xfrm>
        </p:spPr>
        <p:txBody>
          <a:bodyPr/>
          <a:lstStyle/>
          <a:p>
            <a:pPr algn="ctr"/>
            <a:r>
              <a:rPr lang="es-CR" dirty="0" smtClean="0"/>
              <a:t>Usos de las medidas de posición</a:t>
            </a:r>
            <a:endParaRPr lang="es-CR" dirty="0"/>
          </a:p>
        </p:txBody>
      </p:sp>
      <p:pic>
        <p:nvPicPr>
          <p:cNvPr id="29697" name="Picture 1"/>
          <p:cNvPicPr>
            <a:picLocks noChangeAspect="1" noChangeArrowheads="1"/>
          </p:cNvPicPr>
          <p:nvPr/>
        </p:nvPicPr>
        <p:blipFill>
          <a:blip r:embed="rId2" cstate="print"/>
          <a:srcRect/>
          <a:stretch>
            <a:fillRect/>
          </a:stretch>
        </p:blipFill>
        <p:spPr bwMode="auto">
          <a:xfrm>
            <a:off x="1331640" y="1772816"/>
            <a:ext cx="5616624" cy="4626410"/>
          </a:xfrm>
          <a:prstGeom prst="rect">
            <a:avLst/>
          </a:prstGeom>
          <a:noFill/>
          <a:ln w="9525">
            <a:noFill/>
            <a:miter lim="800000"/>
            <a:headEnd/>
            <a:tailEnd/>
          </a:ln>
        </p:spPr>
      </p:pic>
    </p:spTree>
    <p:extLst>
      <p:ext uri="{BB962C8B-B14F-4D97-AF65-F5344CB8AC3E}">
        <p14:creationId xmlns:p14="http://schemas.microsoft.com/office/powerpoint/2010/main" val="1651949015"/>
      </p:ext>
    </p:extLst>
  </p:cSld>
  <p:clrMapOvr>
    <a:masterClrMapping/>
  </p:clrMapOvr>
  <p:transition>
    <p:zoom dir="in"/>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496" y="1268760"/>
            <a:ext cx="5976664" cy="5040560"/>
          </a:xfrm>
        </p:spPr>
        <p:txBody>
          <a:bodyPr>
            <a:normAutofit fontScale="92500" lnSpcReduction="20000"/>
          </a:bodyPr>
          <a:lstStyle/>
          <a:p>
            <a:pPr algn="just"/>
            <a:r>
              <a:rPr lang="es-CR" dirty="0" smtClean="0"/>
              <a:t>Este comportamiento de las medidas de posición, en el caso de distribuciones asimétricas caracterizado por un alejamiento de las 3 medidas, se deben a los valores extremos.</a:t>
            </a:r>
          </a:p>
          <a:p>
            <a:endParaRPr lang="es-CR" dirty="0" smtClean="0"/>
          </a:p>
          <a:p>
            <a:r>
              <a:rPr lang="es-CR" dirty="0" smtClean="0"/>
              <a:t>En tales caso se prefiere a la Me y no a las otras dos.</a:t>
            </a:r>
          </a:p>
          <a:p>
            <a:endParaRPr lang="es-CR" dirty="0" smtClean="0"/>
          </a:p>
          <a:p>
            <a:r>
              <a:rPr lang="es-CR" dirty="0" smtClean="0"/>
              <a:t>Veamos unos ejemplos con datos verdaderos.</a:t>
            </a:r>
            <a:endParaRPr lang="es-CR" dirty="0"/>
          </a:p>
        </p:txBody>
      </p:sp>
      <p:sp>
        <p:nvSpPr>
          <p:cNvPr id="4" name="1 Título"/>
          <p:cNvSpPr>
            <a:spLocks noGrp="1"/>
          </p:cNvSpPr>
          <p:nvPr>
            <p:ph type="title"/>
          </p:nvPr>
        </p:nvSpPr>
        <p:spPr>
          <a:xfrm>
            <a:off x="395536" y="0"/>
            <a:ext cx="8280920" cy="980728"/>
          </a:xfrm>
        </p:spPr>
        <p:txBody>
          <a:bodyPr/>
          <a:lstStyle/>
          <a:p>
            <a:pPr algn="ctr"/>
            <a:r>
              <a:rPr lang="es-CR" dirty="0" smtClean="0"/>
              <a:t>Usos de las medidas de posición</a:t>
            </a:r>
            <a:endParaRPr lang="es-CR" dirty="0"/>
          </a:p>
        </p:txBody>
      </p:sp>
      <p:pic>
        <p:nvPicPr>
          <p:cNvPr id="36866" name="Picture 2" descr="http://img.directindustry.es/images_di/photo-g/sistema-de-marcado-data-matrix-347911.jpg"/>
          <p:cNvPicPr>
            <a:picLocks noChangeAspect="1" noChangeArrowheads="1"/>
          </p:cNvPicPr>
          <p:nvPr/>
        </p:nvPicPr>
        <p:blipFill>
          <a:blip r:embed="rId2" cstate="print"/>
          <a:srcRect/>
          <a:stretch>
            <a:fillRect/>
          </a:stretch>
        </p:blipFill>
        <p:spPr bwMode="auto">
          <a:xfrm>
            <a:off x="6372200" y="1196752"/>
            <a:ext cx="2621622" cy="2880320"/>
          </a:xfrm>
          <a:prstGeom prst="rect">
            <a:avLst/>
          </a:prstGeom>
          <a:noFill/>
        </p:spPr>
      </p:pic>
      <p:pic>
        <p:nvPicPr>
          <p:cNvPr id="36868" name="Picture 4" descr="http://static.open.salon.com/files/blue_data1244382833.gif"/>
          <p:cNvPicPr>
            <a:picLocks noChangeAspect="1" noChangeArrowheads="1"/>
          </p:cNvPicPr>
          <p:nvPr/>
        </p:nvPicPr>
        <p:blipFill>
          <a:blip r:embed="rId3" cstate="print"/>
          <a:srcRect/>
          <a:stretch>
            <a:fillRect/>
          </a:stretch>
        </p:blipFill>
        <p:spPr bwMode="auto">
          <a:xfrm>
            <a:off x="6372200" y="4221088"/>
            <a:ext cx="2520280" cy="2249699"/>
          </a:xfrm>
          <a:prstGeom prst="rect">
            <a:avLst/>
          </a:prstGeom>
          <a:noFill/>
        </p:spPr>
      </p:pic>
    </p:spTree>
    <p:extLst>
      <p:ext uri="{BB962C8B-B14F-4D97-AF65-F5344CB8AC3E}">
        <p14:creationId xmlns:p14="http://schemas.microsoft.com/office/powerpoint/2010/main" val="3225458730"/>
      </p:ext>
    </p:extLst>
  </p:cSld>
  <p:clrMapOvr>
    <a:masterClrMapping/>
  </p:clrMapOvr>
  <p:transition>
    <p:spli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268760"/>
            <a:ext cx="7772400" cy="5589240"/>
          </a:xfrm>
        </p:spPr>
        <p:txBody>
          <a:bodyPr>
            <a:normAutofit fontScale="85000" lnSpcReduction="20000"/>
          </a:bodyPr>
          <a:lstStyle/>
          <a:p>
            <a:pPr>
              <a:buNone/>
            </a:pPr>
            <a:r>
              <a:rPr lang="es-CR" u="sng" dirty="0" smtClean="0"/>
              <a:t>Ejemplo 1</a:t>
            </a:r>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r>
              <a:rPr lang="es-CR" dirty="0" smtClean="0"/>
              <a:t>	</a:t>
            </a:r>
          </a:p>
          <a:p>
            <a:pPr>
              <a:buNone/>
            </a:pPr>
            <a:r>
              <a:rPr lang="es-CR" dirty="0" smtClean="0"/>
              <a:t>	En este caso, cualquier medida es buena para representar el conjunto de datos.</a:t>
            </a:r>
            <a:endParaRPr lang="es-CR" u="sng" dirty="0" smtClean="0"/>
          </a:p>
        </p:txBody>
      </p:sp>
      <p:sp>
        <p:nvSpPr>
          <p:cNvPr id="4" name="1 Título"/>
          <p:cNvSpPr>
            <a:spLocks noGrp="1"/>
          </p:cNvSpPr>
          <p:nvPr>
            <p:ph type="title"/>
          </p:nvPr>
        </p:nvSpPr>
        <p:spPr>
          <a:xfrm>
            <a:off x="395536" y="0"/>
            <a:ext cx="8280920" cy="980728"/>
          </a:xfrm>
        </p:spPr>
        <p:txBody>
          <a:bodyPr/>
          <a:lstStyle/>
          <a:p>
            <a:pPr algn="ctr"/>
            <a:r>
              <a:rPr lang="es-CR" dirty="0" smtClean="0"/>
              <a:t>Usos de las medidas de posición</a:t>
            </a:r>
            <a:endParaRPr lang="es-CR" dirty="0"/>
          </a:p>
        </p:txBody>
      </p:sp>
      <p:pic>
        <p:nvPicPr>
          <p:cNvPr id="5" name="Picture 2"/>
          <p:cNvPicPr>
            <a:picLocks noChangeAspect="1" noChangeArrowheads="1"/>
          </p:cNvPicPr>
          <p:nvPr/>
        </p:nvPicPr>
        <p:blipFill>
          <a:blip r:embed="rId2" cstate="print"/>
          <a:srcRect/>
          <a:stretch>
            <a:fillRect/>
          </a:stretch>
        </p:blipFill>
        <p:spPr bwMode="auto">
          <a:xfrm>
            <a:off x="539552" y="1793139"/>
            <a:ext cx="7416825" cy="4084133"/>
          </a:xfrm>
          <a:prstGeom prst="rect">
            <a:avLst/>
          </a:prstGeom>
          <a:noFill/>
          <a:ln w="9525">
            <a:noFill/>
            <a:miter lim="800000"/>
            <a:headEnd/>
            <a:tailEnd/>
          </a:ln>
        </p:spPr>
      </p:pic>
      <p:sp>
        <p:nvSpPr>
          <p:cNvPr id="358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3584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67744" y="1268760"/>
            <a:ext cx="4176464" cy="507637"/>
          </a:xfrm>
          <a:prstGeom prst="rect">
            <a:avLst/>
          </a:prstGeom>
          <a:noFill/>
        </p:spPr>
      </p:pic>
    </p:spTree>
    <p:extLst>
      <p:ext uri="{BB962C8B-B14F-4D97-AF65-F5344CB8AC3E}">
        <p14:creationId xmlns:p14="http://schemas.microsoft.com/office/powerpoint/2010/main" val="18642035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052736"/>
            <a:ext cx="8280920" cy="5805264"/>
          </a:xfrm>
        </p:spPr>
        <p:txBody>
          <a:bodyPr>
            <a:normAutofit fontScale="92500" lnSpcReduction="20000"/>
          </a:bodyPr>
          <a:lstStyle/>
          <a:p>
            <a:pPr>
              <a:buNone/>
            </a:pPr>
            <a:r>
              <a:rPr lang="es-CR" u="sng" dirty="0" smtClean="0"/>
              <a:t>Ejemplo 2</a:t>
            </a:r>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endParaRPr lang="es-CR" u="sng" dirty="0" smtClean="0"/>
          </a:p>
          <a:p>
            <a:pPr>
              <a:buNone/>
            </a:pPr>
            <a:r>
              <a:rPr lang="es-CR" dirty="0" smtClean="0"/>
              <a:t>	</a:t>
            </a:r>
          </a:p>
          <a:p>
            <a:pPr>
              <a:buNone/>
            </a:pPr>
            <a:r>
              <a:rPr lang="es-CR" dirty="0" smtClean="0"/>
              <a:t>	En este caso se prefiere la Mo y la Me para describir el conjunto que el </a:t>
            </a:r>
          </a:p>
          <a:p>
            <a:pPr algn="ctr">
              <a:buNone/>
            </a:pPr>
            <a:endParaRPr lang="es-CR" u="sng" dirty="0" smtClean="0"/>
          </a:p>
        </p:txBody>
      </p:sp>
      <p:pic>
        <p:nvPicPr>
          <p:cNvPr id="34819" name="Picture 3"/>
          <p:cNvPicPr>
            <a:picLocks noChangeAspect="1" noChangeArrowheads="1"/>
          </p:cNvPicPr>
          <p:nvPr/>
        </p:nvPicPr>
        <p:blipFill>
          <a:blip r:embed="rId2" cstate="print"/>
          <a:srcRect/>
          <a:stretch>
            <a:fillRect/>
          </a:stretch>
        </p:blipFill>
        <p:spPr bwMode="auto">
          <a:xfrm>
            <a:off x="827584" y="1628800"/>
            <a:ext cx="6336704" cy="3526514"/>
          </a:xfrm>
          <a:prstGeom prst="rect">
            <a:avLst/>
          </a:prstGeom>
          <a:noFill/>
          <a:ln w="9525">
            <a:noFill/>
            <a:miter lim="800000"/>
            <a:headEnd/>
            <a:tailEnd/>
          </a:ln>
        </p:spPr>
      </p:pic>
      <p:sp>
        <p:nvSpPr>
          <p:cNvPr id="3482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3482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79712" y="1052736"/>
            <a:ext cx="4536504" cy="501523"/>
          </a:xfrm>
          <a:prstGeom prst="rect">
            <a:avLst/>
          </a:prstGeom>
          <a:noFill/>
        </p:spPr>
      </p:pic>
      <p:sp>
        <p:nvSpPr>
          <p:cNvPr id="15" name="1 Título"/>
          <p:cNvSpPr txBox="1">
            <a:spLocks/>
          </p:cNvSpPr>
          <p:nvPr/>
        </p:nvSpPr>
        <p:spPr>
          <a:xfrm>
            <a:off x="395536" y="0"/>
            <a:ext cx="8280920" cy="836712"/>
          </a:xfrm>
          <a:prstGeom prst="rect">
            <a:avLst/>
          </a:prstGeom>
        </p:spPr>
        <p:txBody>
          <a:bodyPr bIns="91440" anchor="b"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CR" sz="4000" b="0" i="0" u="none" strike="noStrike" kern="1200" cap="none" spc="0" normalizeH="0" baseline="0" noProof="0" dirty="0" smtClean="0">
                <a:ln>
                  <a:noFill/>
                </a:ln>
                <a:solidFill>
                  <a:schemeClr val="tx2"/>
                </a:solidFill>
                <a:effectLst/>
                <a:uLnTx/>
                <a:uFillTx/>
                <a:latin typeface="+mj-lt"/>
                <a:ea typeface="+mj-ea"/>
                <a:cs typeface="+mj-cs"/>
              </a:rPr>
              <a:t>Usos de las medidas de posición</a:t>
            </a:r>
            <a:endParaRPr kumimoji="0" lang="es-CR" sz="4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1517320862"/>
      </p:ext>
    </p:extLst>
  </p:cSld>
  <p:clrMapOvr>
    <a:masterClrMapping/>
  </p:clrMapOvr>
  <p:transition>
    <p:circl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9552" y="1844824"/>
            <a:ext cx="8229600" cy="1143000"/>
          </a:xfrm>
        </p:spPr>
        <p:txBody>
          <a:bodyPr/>
          <a:lstStyle/>
          <a:p>
            <a:r>
              <a:rPr lang="es-CR" dirty="0" smtClean="0"/>
              <a:t>Medidas de variabilidad</a:t>
            </a:r>
            <a:endParaRPr lang="es-CR" dirty="0"/>
          </a:p>
        </p:txBody>
      </p:sp>
    </p:spTree>
    <p:extLst>
      <p:ext uri="{BB962C8B-B14F-4D97-AF65-F5344CB8AC3E}">
        <p14:creationId xmlns:p14="http://schemas.microsoft.com/office/powerpoint/2010/main" val="3323442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412776"/>
            <a:ext cx="6408712" cy="5040560"/>
          </a:xfrm>
        </p:spPr>
        <p:txBody>
          <a:bodyPr>
            <a:normAutofit/>
          </a:bodyPr>
          <a:lstStyle/>
          <a:p>
            <a:r>
              <a:rPr lang="es-CR" sz="2400" dirty="0" smtClean="0"/>
              <a:t>Ejemplo 2:</a:t>
            </a:r>
          </a:p>
          <a:p>
            <a:pPr marL="0" indent="0">
              <a:buNone/>
            </a:pPr>
            <a:endParaRPr lang="es-CR" sz="2400" dirty="0" smtClean="0"/>
          </a:p>
          <a:p>
            <a:pPr>
              <a:buNone/>
            </a:pPr>
            <a:r>
              <a:rPr lang="es-CR" sz="2400" dirty="0" smtClean="0"/>
              <a:t>	“Un Ingeniero desea verificar la calidad de una parida de bombillos producidos el día anterior. Para hacerlo, toma una muestra de 50 bombillos y determina, para cada uno, si enciente o no”</a:t>
            </a:r>
          </a:p>
          <a:p>
            <a:pPr>
              <a:buNone/>
            </a:pPr>
            <a:endParaRPr lang="es-CR" sz="2400" dirty="0" smtClean="0"/>
          </a:p>
          <a:p>
            <a:pPr>
              <a:buNone/>
            </a:pPr>
            <a:r>
              <a:rPr lang="es-CR" sz="2400" dirty="0" smtClean="0"/>
              <a:t>	UE:</a:t>
            </a:r>
          </a:p>
          <a:p>
            <a:pPr>
              <a:buNone/>
            </a:pPr>
            <a:r>
              <a:rPr lang="es-CR" sz="2400" dirty="0" smtClean="0"/>
              <a:t>	Característica:</a:t>
            </a:r>
          </a:p>
          <a:p>
            <a:pPr>
              <a:buNone/>
            </a:pPr>
            <a:r>
              <a:rPr lang="es-CR" sz="2400" dirty="0" smtClean="0"/>
              <a:t>	Observación:</a:t>
            </a:r>
          </a:p>
        </p:txBody>
      </p:sp>
      <p:sp>
        <p:nvSpPr>
          <p:cNvPr id="4" name="1 Título"/>
          <p:cNvSpPr>
            <a:spLocks noGrp="1"/>
          </p:cNvSpPr>
          <p:nvPr>
            <p:ph type="title"/>
          </p:nvPr>
        </p:nvSpPr>
        <p:spPr>
          <a:xfrm>
            <a:off x="10007" y="188640"/>
            <a:ext cx="9144000" cy="1032949"/>
          </a:xfrm>
        </p:spPr>
        <p:txBody>
          <a:bodyPr>
            <a:normAutofit fontScale="90000"/>
          </a:bodyPr>
          <a:lstStyle/>
          <a:p>
            <a:pPr algn="ctr"/>
            <a:r>
              <a:rPr lang="es-CR" dirty="0" smtClean="0"/>
              <a:t>Unidad Estadística (UE), característica y observación</a:t>
            </a:r>
            <a:endParaRPr lang="es-CR" dirty="0"/>
          </a:p>
        </p:txBody>
      </p:sp>
      <p:pic>
        <p:nvPicPr>
          <p:cNvPr id="12290" name="Picture 2" descr="http://www.hispanicsofamerica.com/sitebuilder/images/bombillo-210x226.jpg"/>
          <p:cNvPicPr>
            <a:picLocks noChangeAspect="1" noChangeArrowheads="1"/>
          </p:cNvPicPr>
          <p:nvPr/>
        </p:nvPicPr>
        <p:blipFill>
          <a:blip r:embed="rId2" cstate="print"/>
          <a:srcRect/>
          <a:stretch>
            <a:fillRect/>
          </a:stretch>
        </p:blipFill>
        <p:spPr bwMode="auto">
          <a:xfrm>
            <a:off x="5652120" y="3429000"/>
            <a:ext cx="3008362" cy="3237571"/>
          </a:xfrm>
          <a:prstGeom prst="rect">
            <a:avLst/>
          </a:prstGeom>
          <a:noFill/>
        </p:spPr>
      </p:pic>
    </p:spTree>
    <p:extLst>
      <p:ext uri="{BB962C8B-B14F-4D97-AF65-F5344CB8AC3E}">
        <p14:creationId xmlns:p14="http://schemas.microsoft.com/office/powerpoint/2010/main" val="1228295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1143000"/>
          </a:xfrm>
        </p:spPr>
        <p:txBody>
          <a:bodyPr/>
          <a:lstStyle/>
          <a:p>
            <a:pPr algn="ctr"/>
            <a:r>
              <a:rPr lang="es-CR" dirty="0" smtClean="0"/>
              <a:t>Introducción</a:t>
            </a:r>
            <a:endParaRPr lang="es-CR" dirty="0"/>
          </a:p>
        </p:txBody>
      </p:sp>
      <p:sp>
        <p:nvSpPr>
          <p:cNvPr id="3" name="Content Placeholder 2"/>
          <p:cNvSpPr>
            <a:spLocks noGrp="1"/>
          </p:cNvSpPr>
          <p:nvPr>
            <p:ph sz="quarter" idx="1"/>
          </p:nvPr>
        </p:nvSpPr>
        <p:spPr>
          <a:xfrm>
            <a:off x="107504" y="1295400"/>
            <a:ext cx="6248400" cy="5029200"/>
          </a:xfrm>
        </p:spPr>
        <p:txBody>
          <a:bodyPr>
            <a:normAutofit fontScale="92500" lnSpcReduction="20000"/>
          </a:bodyPr>
          <a:lstStyle/>
          <a:p>
            <a:pPr algn="just"/>
            <a:r>
              <a:rPr lang="es-CR" dirty="0" smtClean="0"/>
              <a:t>El concepto de variabilidad juega un papel clave dentro de la Estadística como en cualquier ciencia.</a:t>
            </a:r>
          </a:p>
          <a:p>
            <a:pPr algn="just"/>
            <a:endParaRPr lang="es-CR" dirty="0" smtClean="0"/>
          </a:p>
          <a:p>
            <a:pPr algn="just"/>
            <a:r>
              <a:rPr lang="es-CR" dirty="0" smtClean="0"/>
              <a:t>La razón de ser de la estadística reside en que los datos son variables de mayor a menor intensidad.</a:t>
            </a:r>
          </a:p>
          <a:p>
            <a:pPr algn="just"/>
            <a:endParaRPr lang="es-CR" dirty="0" smtClean="0"/>
          </a:p>
          <a:p>
            <a:pPr algn="just"/>
            <a:r>
              <a:rPr lang="es-CR" dirty="0" smtClean="0"/>
              <a:t>La importancia de la Estadística es suministrar procedimientos válidos y confiables para analizar los hechos variables.</a:t>
            </a:r>
            <a:endParaRPr lang="es-CR" dirty="0"/>
          </a:p>
        </p:txBody>
      </p:sp>
      <p:pic>
        <p:nvPicPr>
          <p:cNvPr id="37890" name="Picture 2" descr="http://www.netmba.com/images/statistics/plot/scatter/scatterplot.gif"/>
          <p:cNvPicPr>
            <a:picLocks noChangeAspect="1" noChangeArrowheads="1"/>
          </p:cNvPicPr>
          <p:nvPr/>
        </p:nvPicPr>
        <p:blipFill>
          <a:blip r:embed="rId2" cstate="print"/>
          <a:srcRect/>
          <a:stretch>
            <a:fillRect/>
          </a:stretch>
        </p:blipFill>
        <p:spPr bwMode="auto">
          <a:xfrm>
            <a:off x="6591300" y="1447800"/>
            <a:ext cx="2552700" cy="2066925"/>
          </a:xfrm>
          <a:prstGeom prst="rect">
            <a:avLst/>
          </a:prstGeom>
          <a:noFill/>
        </p:spPr>
      </p:pic>
      <p:pic>
        <p:nvPicPr>
          <p:cNvPr id="37892" name="Picture 4" descr="http://www.prosolva.org/spip/local/cache-vignettes/L320xH243/analyse-117e1.jpg"/>
          <p:cNvPicPr>
            <a:picLocks noChangeAspect="1" noChangeArrowheads="1"/>
          </p:cNvPicPr>
          <p:nvPr/>
        </p:nvPicPr>
        <p:blipFill>
          <a:blip r:embed="rId3" cstate="print"/>
          <a:srcRect/>
          <a:stretch>
            <a:fillRect/>
          </a:stretch>
        </p:blipFill>
        <p:spPr bwMode="auto">
          <a:xfrm>
            <a:off x="6705601" y="3962400"/>
            <a:ext cx="2286000" cy="2362200"/>
          </a:xfrm>
          <a:prstGeom prst="rect">
            <a:avLst/>
          </a:prstGeom>
          <a:noFill/>
        </p:spPr>
      </p:pic>
    </p:spTree>
    <p:extLst>
      <p:ext uri="{BB962C8B-B14F-4D97-AF65-F5344CB8AC3E}">
        <p14:creationId xmlns:p14="http://schemas.microsoft.com/office/powerpoint/2010/main" val="2503418366"/>
      </p:ext>
    </p:extLst>
  </p:cSld>
  <p:clrMapOvr>
    <a:masterClrMapping/>
  </p:clrMapOvr>
  <p:transition>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371600"/>
            <a:ext cx="7772400" cy="4572000"/>
          </a:xfrm>
        </p:spPr>
        <p:txBody>
          <a:bodyPr/>
          <a:lstStyle/>
          <a:p>
            <a:r>
              <a:rPr lang="es-CR" dirty="0" smtClean="0"/>
              <a:t>El objetivo está en poder explicar y mediar la variabilidad con tal de realizar inferencias fidedignas.</a:t>
            </a:r>
          </a:p>
          <a:p>
            <a:endParaRPr lang="es-CR" dirty="0" smtClean="0"/>
          </a:p>
          <a:p>
            <a:pPr>
              <a:buNone/>
            </a:pPr>
            <a:endParaRPr lang="es-CR" dirty="0" smtClean="0"/>
          </a:p>
          <a:p>
            <a:pPr>
              <a:buNone/>
            </a:pPr>
            <a:endParaRPr lang="es-CR" dirty="0" smtClean="0"/>
          </a:p>
        </p:txBody>
      </p:sp>
      <p:sp>
        <p:nvSpPr>
          <p:cNvPr id="5" name="Title 1"/>
          <p:cNvSpPr>
            <a:spLocks noGrp="1"/>
          </p:cNvSpPr>
          <p:nvPr>
            <p:ph type="title"/>
          </p:nvPr>
        </p:nvSpPr>
        <p:spPr>
          <a:xfrm>
            <a:off x="533400" y="0"/>
            <a:ext cx="7772400" cy="1143000"/>
          </a:xfrm>
        </p:spPr>
        <p:txBody>
          <a:bodyPr/>
          <a:lstStyle/>
          <a:p>
            <a:pPr algn="ctr"/>
            <a:r>
              <a:rPr lang="es-CR" dirty="0" smtClean="0"/>
              <a:t>Introducción</a:t>
            </a:r>
            <a:endParaRPr lang="es-CR" dirty="0"/>
          </a:p>
        </p:txBody>
      </p:sp>
      <p:sp>
        <p:nvSpPr>
          <p:cNvPr id="4" name="Oval 3"/>
          <p:cNvSpPr/>
          <p:nvPr/>
        </p:nvSpPr>
        <p:spPr>
          <a:xfrm>
            <a:off x="2590800" y="2971800"/>
            <a:ext cx="609600" cy="6096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a:t>
            </a:r>
            <a:endParaRPr lang="es-CR" dirty="0"/>
          </a:p>
        </p:txBody>
      </p:sp>
      <p:sp>
        <p:nvSpPr>
          <p:cNvPr id="6" name="Oval 5"/>
          <p:cNvSpPr/>
          <p:nvPr/>
        </p:nvSpPr>
        <p:spPr>
          <a:xfrm>
            <a:off x="2590800" y="5105400"/>
            <a:ext cx="609600" cy="6096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R</a:t>
            </a:r>
            <a:endParaRPr lang="es-CR" dirty="0"/>
          </a:p>
        </p:txBody>
      </p:sp>
      <p:cxnSp>
        <p:nvCxnSpPr>
          <p:cNvPr id="9" name="Straight Connector 8"/>
          <p:cNvCxnSpPr>
            <a:endCxn id="6" idx="0"/>
          </p:cNvCxnSpPr>
          <p:nvPr/>
        </p:nvCxnSpPr>
        <p:spPr>
          <a:xfrm rot="5400000">
            <a:off x="2133600" y="4343400"/>
            <a:ext cx="1524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a:off x="3048000" y="3581400"/>
            <a:ext cx="304800" cy="1447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13" name="Right Arrow 12"/>
          <p:cNvSpPr/>
          <p:nvPr/>
        </p:nvSpPr>
        <p:spPr>
          <a:xfrm>
            <a:off x="4648200" y="4038600"/>
            <a:ext cx="838200" cy="53340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CR"/>
          </a:p>
        </p:txBody>
      </p:sp>
      <p:sp>
        <p:nvSpPr>
          <p:cNvPr id="14" name="Rounded Rectangle 13"/>
          <p:cNvSpPr/>
          <p:nvPr/>
        </p:nvSpPr>
        <p:spPr>
          <a:xfrm>
            <a:off x="5867400" y="3429000"/>
            <a:ext cx="2819400" cy="2209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s-CR" sz="2000" dirty="0" smtClean="0"/>
              <a:t>El objetivo en la estadística es poder explicar con cierto grado de confianza la diferencia entre el valor estimado y el verdadero</a:t>
            </a:r>
            <a:endParaRPr lang="es-CR" sz="2000" dirty="0"/>
          </a:p>
        </p:txBody>
      </p:sp>
      <p:cxnSp>
        <p:nvCxnSpPr>
          <p:cNvPr id="16" name="Straight Arrow Connector 15"/>
          <p:cNvCxnSpPr/>
          <p:nvPr/>
        </p:nvCxnSpPr>
        <p:spPr>
          <a:xfrm rot="10800000">
            <a:off x="1600200" y="32766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0800000">
            <a:off x="1524000" y="54102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1000" y="3048000"/>
            <a:ext cx="1371600" cy="707886"/>
          </a:xfrm>
          <a:prstGeom prst="rect">
            <a:avLst/>
          </a:prstGeom>
          <a:noFill/>
        </p:spPr>
        <p:txBody>
          <a:bodyPr wrap="square" rtlCol="0">
            <a:spAutoFit/>
          </a:bodyPr>
          <a:lstStyle/>
          <a:p>
            <a:r>
              <a:rPr lang="es-CR" sz="2000" dirty="0" smtClean="0"/>
              <a:t>Valor estimado</a:t>
            </a:r>
            <a:endParaRPr lang="es-CR" sz="2000" dirty="0"/>
          </a:p>
        </p:txBody>
      </p:sp>
      <p:sp>
        <p:nvSpPr>
          <p:cNvPr id="19" name="TextBox 18"/>
          <p:cNvSpPr txBox="1"/>
          <p:nvPr/>
        </p:nvSpPr>
        <p:spPr>
          <a:xfrm>
            <a:off x="381000" y="5181600"/>
            <a:ext cx="1143000" cy="400110"/>
          </a:xfrm>
          <a:prstGeom prst="rect">
            <a:avLst/>
          </a:prstGeom>
          <a:noFill/>
        </p:spPr>
        <p:txBody>
          <a:bodyPr wrap="square" rtlCol="0">
            <a:spAutoFit/>
          </a:bodyPr>
          <a:lstStyle/>
          <a:p>
            <a:r>
              <a:rPr lang="es-CR" sz="2000" dirty="0" smtClean="0"/>
              <a:t>Valor real </a:t>
            </a:r>
            <a:endParaRPr lang="es-CR" sz="2000" dirty="0"/>
          </a:p>
        </p:txBody>
      </p:sp>
      <p:sp>
        <p:nvSpPr>
          <p:cNvPr id="20" name="Oval 19"/>
          <p:cNvSpPr/>
          <p:nvPr/>
        </p:nvSpPr>
        <p:spPr>
          <a:xfrm>
            <a:off x="3505200" y="3962400"/>
            <a:ext cx="994792" cy="8382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smtClean="0"/>
              <a:t>Error</a:t>
            </a:r>
            <a:endParaRPr lang="es-CR" dirty="0"/>
          </a:p>
        </p:txBody>
      </p:sp>
    </p:spTree>
    <p:extLst>
      <p:ext uri="{BB962C8B-B14F-4D97-AF65-F5344CB8AC3E}">
        <p14:creationId xmlns:p14="http://schemas.microsoft.com/office/powerpoint/2010/main" val="4176429708"/>
      </p:ext>
    </p:extLst>
  </p:cSld>
  <p:clrMapOvr>
    <a:masterClrMapping/>
  </p:clrMapOvr>
  <p:transition>
    <p:wipe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1143000"/>
          </a:xfrm>
        </p:spPr>
        <p:txBody>
          <a:bodyPr/>
          <a:lstStyle/>
          <a:p>
            <a:pPr algn="ctr"/>
            <a:r>
              <a:rPr lang="es-CR" dirty="0" smtClean="0"/>
              <a:t>El concepto de variabilidad</a:t>
            </a:r>
            <a:endParaRPr lang="es-CR" dirty="0"/>
          </a:p>
        </p:txBody>
      </p:sp>
      <p:sp>
        <p:nvSpPr>
          <p:cNvPr id="3" name="Content Placeholder 2"/>
          <p:cNvSpPr>
            <a:spLocks noGrp="1"/>
          </p:cNvSpPr>
          <p:nvPr>
            <p:ph sz="quarter" idx="1"/>
          </p:nvPr>
        </p:nvSpPr>
        <p:spPr>
          <a:xfrm>
            <a:off x="228600" y="1371600"/>
            <a:ext cx="6248400" cy="5105400"/>
          </a:xfrm>
        </p:spPr>
        <p:txBody>
          <a:bodyPr>
            <a:normAutofit fontScale="77500" lnSpcReduction="20000"/>
          </a:bodyPr>
          <a:lstStyle/>
          <a:p>
            <a:pPr algn="just"/>
            <a:r>
              <a:rPr lang="es-CR" dirty="0" smtClean="0"/>
              <a:t>Cuando se analizan los datos, se debe tener en mente 2 objetivos:</a:t>
            </a:r>
          </a:p>
          <a:p>
            <a:pPr marL="0" indent="0" algn="just">
              <a:buNone/>
            </a:pPr>
            <a:endParaRPr lang="es-CR" dirty="0" smtClean="0"/>
          </a:p>
          <a:p>
            <a:pPr algn="just">
              <a:buNone/>
            </a:pPr>
            <a:r>
              <a:rPr lang="es-CR" dirty="0" smtClean="0"/>
              <a:t>	1. Se quiere conocer el fenómeno en cuestión, y la mayoría de veces se utilizan medidas de posición (MDP).</a:t>
            </a:r>
          </a:p>
          <a:p>
            <a:pPr algn="just">
              <a:buNone/>
            </a:pPr>
            <a:r>
              <a:rPr lang="es-CR" dirty="0" smtClean="0"/>
              <a:t>	2. Se utilizan  medidas para poder medir la variabilidad en los dato. Por lo tanto se quiere saber tanto la concentración como la dispersión de estos.</a:t>
            </a:r>
          </a:p>
          <a:p>
            <a:pPr algn="just">
              <a:buNone/>
            </a:pPr>
            <a:endParaRPr lang="es-CR" dirty="0" smtClean="0"/>
          </a:p>
          <a:p>
            <a:pPr algn="just"/>
            <a:r>
              <a:rPr lang="es-CR" dirty="0" smtClean="0"/>
              <a:t>De acuerdo con el segundo objetivo, si existe la presencia de mucha variabilidad, entonces la confianza de los datos estará en juego.</a:t>
            </a:r>
          </a:p>
          <a:p>
            <a:pPr algn="just">
              <a:buNone/>
            </a:pPr>
            <a:endParaRPr lang="es-CR" dirty="0" smtClean="0"/>
          </a:p>
          <a:p>
            <a:pPr>
              <a:buNone/>
            </a:pPr>
            <a:endParaRPr lang="es-CR" dirty="0"/>
          </a:p>
        </p:txBody>
      </p:sp>
      <p:pic>
        <p:nvPicPr>
          <p:cNvPr id="20482" name="Picture 2" descr="http://www.toqi.es/wp-content/uploads/2010/12/control_estadistico_de_proceso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4069" y="1559309"/>
            <a:ext cx="2286000" cy="399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785548"/>
      </p:ext>
    </p:extLst>
  </p:cSld>
  <p:clrMapOvr>
    <a:masterClrMapping/>
  </p:clrMapOvr>
  <p:transition>
    <p:cover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772400" cy="1143000"/>
          </a:xfrm>
        </p:spPr>
        <p:txBody>
          <a:bodyPr/>
          <a:lstStyle/>
          <a:p>
            <a:pPr algn="ctr"/>
            <a:r>
              <a:rPr lang="es-CR" dirty="0" smtClean="0"/>
              <a:t>Medidas de variabilidad</a:t>
            </a:r>
            <a:endParaRPr lang="es-CR" dirty="0"/>
          </a:p>
        </p:txBody>
      </p:sp>
      <p:sp>
        <p:nvSpPr>
          <p:cNvPr id="3" name="Content Placeholder 2"/>
          <p:cNvSpPr>
            <a:spLocks noGrp="1"/>
          </p:cNvSpPr>
          <p:nvPr>
            <p:ph sz="quarter" idx="1"/>
          </p:nvPr>
        </p:nvSpPr>
        <p:spPr>
          <a:xfrm>
            <a:off x="304800" y="1295400"/>
            <a:ext cx="5791200" cy="5257800"/>
          </a:xfrm>
        </p:spPr>
        <p:txBody>
          <a:bodyPr>
            <a:normAutofit fontScale="77500" lnSpcReduction="20000"/>
          </a:bodyPr>
          <a:lstStyle/>
          <a:p>
            <a:pPr algn="just"/>
            <a:r>
              <a:rPr lang="es-CR" dirty="0" smtClean="0"/>
              <a:t>Existen diferentes formas de medir la dispersión o variabilidad de los datos.</a:t>
            </a:r>
          </a:p>
          <a:p>
            <a:pPr algn="just"/>
            <a:endParaRPr lang="es-CR" dirty="0" smtClean="0"/>
          </a:p>
          <a:p>
            <a:pPr algn="just"/>
            <a:r>
              <a:rPr lang="es-CR" dirty="0" smtClean="0"/>
              <a:t>La elección de cierta medida depende de la situación y de las posibles ventajas en relación a las otras medidas.</a:t>
            </a:r>
          </a:p>
          <a:p>
            <a:pPr algn="just"/>
            <a:endParaRPr lang="es-CR" dirty="0" smtClean="0"/>
          </a:p>
          <a:p>
            <a:pPr algn="just"/>
            <a:r>
              <a:rPr lang="es-CR" dirty="0" smtClean="0"/>
              <a:t>Las medidas de variabilidad más corrientes son:</a:t>
            </a:r>
          </a:p>
          <a:p>
            <a:pPr algn="just">
              <a:buNone/>
            </a:pPr>
            <a:r>
              <a:rPr lang="es-CR" dirty="0" smtClean="0"/>
              <a:t>	-El recorrido o amplitud.</a:t>
            </a:r>
          </a:p>
          <a:p>
            <a:pPr algn="just">
              <a:buNone/>
            </a:pPr>
            <a:r>
              <a:rPr lang="es-CR" dirty="0" smtClean="0"/>
              <a:t>	-La desviación media (DM).</a:t>
            </a:r>
          </a:p>
          <a:p>
            <a:pPr algn="just">
              <a:buNone/>
            </a:pPr>
            <a:r>
              <a:rPr lang="es-CR" dirty="0" smtClean="0"/>
              <a:t>	-La variancia y desviación estándar (DE).</a:t>
            </a:r>
          </a:p>
          <a:p>
            <a:pPr>
              <a:buNone/>
            </a:pPr>
            <a:endParaRPr lang="es-CR" dirty="0" smtClean="0"/>
          </a:p>
        </p:txBody>
      </p:sp>
      <p:pic>
        <p:nvPicPr>
          <p:cNvPr id="32770" name="Picture 2" descr="http://www.guychurch.com/wp-content/uploads/2014/02/pay-attention.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04" t="5996" r="10345" b="9932"/>
          <a:stretch/>
        </p:blipFill>
        <p:spPr bwMode="auto">
          <a:xfrm>
            <a:off x="6492766" y="1447800"/>
            <a:ext cx="2245704" cy="1905001"/>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s://juanenriquevieyragil.files.wordpress.com/2012/02/payattenti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2766" y="3886200"/>
            <a:ext cx="1889234"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83640"/>
      </p:ext>
    </p:extLst>
  </p:cSld>
  <p:clrMapOvr>
    <a:masterClrMapping/>
  </p:clrMapOvr>
  <p:transition>
    <p:cover dir="l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1143000"/>
          </a:xfrm>
        </p:spPr>
        <p:txBody>
          <a:bodyPr/>
          <a:lstStyle/>
          <a:p>
            <a:pPr algn="ctr"/>
            <a:r>
              <a:rPr lang="es-CR" dirty="0" smtClean="0"/>
              <a:t>Recorrido o amplitud</a:t>
            </a:r>
            <a:endParaRPr lang="es-CR"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381000" y="1371600"/>
                <a:ext cx="8439472" cy="4572000"/>
              </a:xfrm>
            </p:spPr>
            <p:txBody>
              <a:bodyPr>
                <a:normAutofit/>
              </a:bodyPr>
              <a:lstStyle/>
              <a:p>
                <a:r>
                  <a:rPr lang="es-CR" sz="2800" dirty="0" smtClean="0"/>
                  <a:t>La forma más simple de apreciar la variabilidad es considerando los valores extremos del conjunto de datos (el valor menor y el valor mayor).</a:t>
                </a:r>
              </a:p>
              <a:p>
                <a:r>
                  <a:rPr lang="es-CR" sz="2800" dirty="0" smtClean="0"/>
                  <a:t>La diferencia ente el valor mayor y el menor  del conjunto de datos da origen al recorrido o amplitud.</a:t>
                </a:r>
              </a:p>
              <a:p>
                <a:endParaRPr lang="es-CR" dirty="0" smtClean="0"/>
              </a:p>
              <a:p>
                <a:pPr>
                  <a:buNone/>
                </a:pPr>
                <a14:m>
                  <m:oMathPara xmlns:m="http://schemas.openxmlformats.org/officeDocument/2006/math">
                    <m:oMathParaPr>
                      <m:jc m:val="centerGroup"/>
                    </m:oMathParaPr>
                    <m:oMath xmlns:m="http://schemas.openxmlformats.org/officeDocument/2006/math">
                      <m:sSub>
                        <m:sSubPr>
                          <m:ctrlPr>
                            <a:rPr lang="es-ES" i="1">
                              <a:latin typeface="Cambria Math"/>
                            </a:rPr>
                          </m:ctrlPr>
                        </m:sSubPr>
                        <m:e>
                          <m:r>
                            <a:rPr lang="es-CR" i="1">
                              <a:latin typeface="Cambria Math"/>
                            </a:rPr>
                            <m:t>𝑋</m:t>
                          </m:r>
                        </m:e>
                        <m:sub>
                          <m:r>
                            <a:rPr lang="es-CR" i="1">
                              <a:latin typeface="Cambria Math"/>
                            </a:rPr>
                            <m:t>𝑚</m:t>
                          </m:r>
                          <m:r>
                            <a:rPr lang="es-CR" i="1">
                              <a:latin typeface="Cambria Math"/>
                            </a:rPr>
                            <m:t>á</m:t>
                          </m:r>
                          <m:r>
                            <a:rPr lang="es-CR" i="1">
                              <a:latin typeface="Cambria Math"/>
                            </a:rPr>
                            <m:t>𝑥𝑖𝑚𝑜</m:t>
                          </m:r>
                        </m:sub>
                      </m:sSub>
                      <m:r>
                        <a:rPr lang="es-CR" i="1">
                          <a:latin typeface="Cambria Math"/>
                        </a:rPr>
                        <m:t>−</m:t>
                      </m:r>
                      <m:sSub>
                        <m:sSubPr>
                          <m:ctrlPr>
                            <a:rPr lang="es-ES" i="1">
                              <a:latin typeface="Cambria Math"/>
                            </a:rPr>
                          </m:ctrlPr>
                        </m:sSubPr>
                        <m:e>
                          <m:r>
                            <a:rPr lang="es-CR" i="1">
                              <a:latin typeface="Cambria Math"/>
                            </a:rPr>
                            <m:t>𝑋</m:t>
                          </m:r>
                        </m:e>
                        <m:sub>
                          <m:r>
                            <a:rPr lang="es-CR" i="1">
                              <a:latin typeface="Cambria Math"/>
                            </a:rPr>
                            <m:t>𝑚</m:t>
                          </m:r>
                          <m:r>
                            <a:rPr lang="es-CR" i="1">
                              <a:latin typeface="Cambria Math"/>
                            </a:rPr>
                            <m:t>í</m:t>
                          </m:r>
                          <m:r>
                            <a:rPr lang="es-CR" i="1">
                              <a:latin typeface="Cambria Math"/>
                            </a:rPr>
                            <m:t>𝑛𝑖𝑚𝑜</m:t>
                          </m:r>
                        </m:sub>
                      </m:sSub>
                    </m:oMath>
                  </m:oMathPara>
                </a14:m>
                <a:endParaRPr lang="es-CR"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381000" y="1371600"/>
                <a:ext cx="8439472" cy="4572000"/>
              </a:xfrm>
              <a:blipFill rotWithShape="1">
                <a:blip r:embed="rId2" cstate="print"/>
                <a:stretch>
                  <a:fillRect l="-1301" t="-1200"/>
                </a:stretch>
              </a:blipFill>
            </p:spPr>
            <p:txBody>
              <a:bodyPr/>
              <a:lstStyle/>
              <a:p>
                <a:r>
                  <a:rPr lang="es-CR">
                    <a:noFill/>
                  </a:rPr>
                  <a:t> </a:t>
                </a:r>
              </a:p>
            </p:txBody>
          </p:sp>
        </mc:Fallback>
      </mc:AlternateContent>
      <p:sp>
        <p:nvSpPr>
          <p:cNvPr id="4" name="Rectangle 3"/>
          <p:cNvSpPr/>
          <p:nvPr/>
        </p:nvSpPr>
        <p:spPr>
          <a:xfrm>
            <a:off x="1485900" y="5486400"/>
            <a:ext cx="5867400" cy="1143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400" dirty="0" smtClean="0"/>
              <a:t>Recorrido =   Valor mayor – valor menor </a:t>
            </a:r>
            <a:endParaRPr lang="es-CR" sz="2400" dirty="0"/>
          </a:p>
        </p:txBody>
      </p:sp>
      <p:sp>
        <p:nvSpPr>
          <p:cNvPr id="5" name="Rectangle 3"/>
          <p:cNvSpPr/>
          <p:nvPr/>
        </p:nvSpPr>
        <p:spPr>
          <a:xfrm>
            <a:off x="1485900" y="4077789"/>
            <a:ext cx="5867400" cy="1143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s-CR" sz="2400" dirty="0" smtClean="0"/>
              <a:t>        Recorrido =</a:t>
            </a:r>
            <a:endParaRPr lang="es-CR" sz="2400" dirty="0"/>
          </a:p>
        </p:txBody>
      </p:sp>
      <mc:AlternateContent xmlns:mc="http://schemas.openxmlformats.org/markup-compatibility/2006" xmlns:a14="http://schemas.microsoft.com/office/drawing/2010/main">
        <mc:Choice Requires="a14">
          <p:sp>
            <p:nvSpPr>
              <p:cNvPr id="6" name="Rectángulo 5"/>
              <p:cNvSpPr/>
              <p:nvPr/>
            </p:nvSpPr>
            <p:spPr>
              <a:xfrm>
                <a:off x="3644628" y="4418456"/>
                <a:ext cx="27391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400" i="1">
                              <a:latin typeface="Cambria Math"/>
                            </a:rPr>
                          </m:ctrlPr>
                        </m:sSubPr>
                        <m:e>
                          <m:r>
                            <a:rPr lang="es-ES" sz="2400" i="1">
                              <a:latin typeface="Cambria Math" panose="02040503050406030204" pitchFamily="18" charset="0"/>
                            </a:rPr>
                            <m:t>𝑋</m:t>
                          </m:r>
                        </m:e>
                        <m:sub>
                          <m:r>
                            <a:rPr lang="es-ES" sz="2400" i="1">
                              <a:latin typeface="Cambria Math" panose="02040503050406030204" pitchFamily="18" charset="0"/>
                            </a:rPr>
                            <m:t>𝑚</m:t>
                          </m:r>
                          <m:r>
                            <a:rPr lang="es-ES" sz="2400" i="0">
                              <a:latin typeface="Cambria Math" panose="02040503050406030204" pitchFamily="18" charset="0"/>
                            </a:rPr>
                            <m:t>á</m:t>
                          </m:r>
                          <m:r>
                            <a:rPr lang="es-ES" sz="2400" i="1">
                              <a:latin typeface="Cambria Math" panose="02040503050406030204" pitchFamily="18" charset="0"/>
                            </a:rPr>
                            <m:t>𝑥𝑖𝑚𝑜</m:t>
                          </m:r>
                        </m:sub>
                      </m:sSub>
                      <m:r>
                        <a:rPr lang="es-ES" sz="2400" i="0">
                          <a:latin typeface="Cambria Math" panose="02040503050406030204" pitchFamily="18" charset="0"/>
                        </a:rPr>
                        <m:t>−</m:t>
                      </m:r>
                      <m:sSub>
                        <m:sSubPr>
                          <m:ctrlPr>
                            <a:rPr lang="es-ES" sz="2400" i="1">
                              <a:latin typeface="Cambria Math"/>
                            </a:rPr>
                          </m:ctrlPr>
                        </m:sSubPr>
                        <m:e>
                          <m:r>
                            <a:rPr lang="es-ES" sz="2400" i="1">
                              <a:latin typeface="Cambria Math" panose="02040503050406030204" pitchFamily="18" charset="0"/>
                            </a:rPr>
                            <m:t>𝑋</m:t>
                          </m:r>
                        </m:e>
                        <m:sub>
                          <m:r>
                            <a:rPr lang="es-ES" sz="2400" i="1">
                              <a:latin typeface="Cambria Math" panose="02040503050406030204" pitchFamily="18" charset="0"/>
                            </a:rPr>
                            <m:t>𝑚</m:t>
                          </m:r>
                          <m:r>
                            <a:rPr lang="es-ES" sz="2400" i="0">
                              <a:latin typeface="Cambria Math" panose="02040503050406030204" pitchFamily="18" charset="0"/>
                            </a:rPr>
                            <m:t>í</m:t>
                          </m:r>
                          <m:r>
                            <a:rPr lang="es-ES" sz="2400" i="1">
                              <a:latin typeface="Cambria Math" panose="02040503050406030204" pitchFamily="18" charset="0"/>
                            </a:rPr>
                            <m:t>𝑛𝑖𝑚𝑜</m:t>
                          </m:r>
                        </m:sub>
                      </m:sSub>
                    </m:oMath>
                  </m:oMathPara>
                </a14:m>
                <a:endParaRPr lang="es-ES" dirty="0"/>
              </a:p>
            </p:txBody>
          </p:sp>
        </mc:Choice>
        <mc:Fallback xmlns="">
          <p:sp>
            <p:nvSpPr>
              <p:cNvPr id="6" name="Rectángulo 5"/>
              <p:cNvSpPr>
                <a:spLocks noRot="1" noChangeAspect="1" noMove="1" noResize="1" noEditPoints="1" noAdjustHandles="1" noChangeArrowheads="1" noChangeShapeType="1" noTextEdit="1"/>
              </p:cNvSpPr>
              <p:nvPr/>
            </p:nvSpPr>
            <p:spPr>
              <a:xfrm>
                <a:off x="3644628" y="4418456"/>
                <a:ext cx="2739148" cy="461665"/>
              </a:xfrm>
              <a:prstGeom prst="rect">
                <a:avLst/>
              </a:prstGeom>
              <a:blipFill rotWithShape="0">
                <a:blip r:embed="rId3" cstate="print"/>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752945844"/>
      </p:ext>
    </p:extLst>
  </p:cSld>
  <p:clrMapOvr>
    <a:masterClrMapping/>
  </p:clrMapOvr>
  <p:transition>
    <p:cover dir="l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1219200"/>
            <a:ext cx="7772400" cy="5410200"/>
          </a:xfrm>
        </p:spPr>
        <p:txBody>
          <a:bodyPr>
            <a:normAutofit fontScale="85000" lnSpcReduction="10000"/>
          </a:bodyPr>
          <a:lstStyle/>
          <a:p>
            <a:r>
              <a:rPr lang="es-CR" dirty="0" smtClean="0"/>
              <a:t>El cálculo es muy simple. Considérese las siguientes edades:</a:t>
            </a:r>
          </a:p>
          <a:p>
            <a:endParaRPr lang="es-CR" dirty="0" smtClean="0"/>
          </a:p>
          <a:p>
            <a:pPr algn="ctr">
              <a:buNone/>
            </a:pPr>
            <a:r>
              <a:rPr lang="es-CR" dirty="0" smtClean="0"/>
              <a:t>19, 20, 21, 20, 21, 19, 18, 22, 20, 19, 23. </a:t>
            </a:r>
          </a:p>
          <a:p>
            <a:pPr algn="ctr">
              <a:buNone/>
            </a:pPr>
            <a:endParaRPr lang="es-CR" dirty="0" smtClean="0"/>
          </a:p>
          <a:p>
            <a:pPr algn="ctr">
              <a:buNone/>
            </a:pPr>
            <a:endParaRPr lang="es-CR" dirty="0" smtClean="0"/>
          </a:p>
          <a:p>
            <a:pPr algn="ctr">
              <a:buNone/>
            </a:pPr>
            <a:endParaRPr lang="es-CR" dirty="0" smtClean="0"/>
          </a:p>
          <a:p>
            <a:pPr>
              <a:buNone/>
            </a:pPr>
            <a:endParaRPr lang="es-CR" dirty="0" smtClean="0"/>
          </a:p>
          <a:p>
            <a:pPr>
              <a:buNone/>
            </a:pPr>
            <a:endParaRPr lang="es-CR" dirty="0" smtClean="0"/>
          </a:p>
          <a:p>
            <a:r>
              <a:rPr lang="es-CR" dirty="0" smtClean="0"/>
              <a:t>En este caso se tiene que las edades tienen una dispersión o amplitud de 5 años. Dependiendo del contexto, puede ser mucho o poco.</a:t>
            </a:r>
          </a:p>
        </p:txBody>
      </p:sp>
      <p:sp>
        <p:nvSpPr>
          <p:cNvPr id="5" name="Title 1"/>
          <p:cNvSpPr>
            <a:spLocks noGrp="1"/>
          </p:cNvSpPr>
          <p:nvPr>
            <p:ph type="title"/>
          </p:nvPr>
        </p:nvSpPr>
        <p:spPr>
          <a:xfrm>
            <a:off x="533400" y="0"/>
            <a:ext cx="7772400" cy="990600"/>
          </a:xfrm>
        </p:spPr>
        <p:txBody>
          <a:bodyPr/>
          <a:lstStyle/>
          <a:p>
            <a:pPr algn="ctr"/>
            <a:r>
              <a:rPr lang="es-CR" dirty="0" smtClean="0"/>
              <a:t>Recorrido o amplitud</a:t>
            </a:r>
            <a:endParaRPr lang="es-CR" dirty="0"/>
          </a:p>
        </p:txBody>
      </p:sp>
      <p:sp>
        <p:nvSpPr>
          <p:cNvPr id="6" name="Rectangle 5"/>
          <p:cNvSpPr/>
          <p:nvPr/>
        </p:nvSpPr>
        <p:spPr>
          <a:xfrm>
            <a:off x="1600200" y="3352800"/>
            <a:ext cx="5867400" cy="1143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400" dirty="0" smtClean="0"/>
              <a:t>Recorrido = 23 – 18 =5</a:t>
            </a:r>
            <a:endParaRPr lang="es-CR" sz="2400" dirty="0"/>
          </a:p>
        </p:txBody>
      </p:sp>
    </p:spTree>
    <p:extLst>
      <p:ext uri="{BB962C8B-B14F-4D97-AF65-F5344CB8AC3E}">
        <p14:creationId xmlns:p14="http://schemas.microsoft.com/office/powerpoint/2010/main" val="646827427"/>
      </p:ext>
    </p:extLst>
  </p:cSld>
  <p:clrMapOvr>
    <a:masterClrMapping/>
  </p:clrMapOvr>
  <p:transition>
    <p:cover dir="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1066800"/>
          </a:xfrm>
        </p:spPr>
        <p:txBody>
          <a:bodyPr/>
          <a:lstStyle/>
          <a:p>
            <a:pPr algn="ctr"/>
            <a:r>
              <a:rPr lang="es-CR" dirty="0" smtClean="0"/>
              <a:t>La desviación media </a:t>
            </a:r>
            <a:endParaRPr lang="es-CR" dirty="0"/>
          </a:p>
        </p:txBody>
      </p:sp>
      <p:sp>
        <p:nvSpPr>
          <p:cNvPr id="3" name="Content Placeholder 2"/>
          <p:cNvSpPr>
            <a:spLocks noGrp="1"/>
          </p:cNvSpPr>
          <p:nvPr>
            <p:ph sz="quarter" idx="1"/>
          </p:nvPr>
        </p:nvSpPr>
        <p:spPr>
          <a:xfrm>
            <a:off x="228600" y="1371600"/>
            <a:ext cx="6019800" cy="5105400"/>
          </a:xfrm>
        </p:spPr>
        <p:txBody>
          <a:bodyPr>
            <a:normAutofit fontScale="85000" lnSpcReduction="20000"/>
          </a:bodyPr>
          <a:lstStyle/>
          <a:p>
            <a:pPr algn="just"/>
            <a:r>
              <a:rPr lang="es-CR" dirty="0" smtClean="0"/>
              <a:t>Dadas las limitaciones del recorrido, es necesario definir una medida de dispersión que tome en cuenta en el cálculo todos los datos.</a:t>
            </a:r>
          </a:p>
          <a:p>
            <a:pPr algn="just"/>
            <a:endParaRPr lang="es-CR" dirty="0" smtClean="0"/>
          </a:p>
          <a:p>
            <a:pPr algn="just"/>
            <a:r>
              <a:rPr lang="es-CR" dirty="0" smtClean="0"/>
              <a:t>La medida tiene que estar basada en las desviaciones o diferencias de los datos individuales respecto a un valor central o típico (como el promedio).</a:t>
            </a:r>
          </a:p>
          <a:p>
            <a:pPr algn="just"/>
            <a:endParaRPr lang="es-CR" dirty="0" smtClean="0"/>
          </a:p>
          <a:p>
            <a:pPr algn="just"/>
            <a:r>
              <a:rPr lang="es-CR" dirty="0" smtClean="0"/>
              <a:t>La  mejor opción es considerar la suma de las desviaciones de los datos con respecto al promedio.</a:t>
            </a:r>
            <a:endParaRPr lang="es-CR" dirty="0"/>
          </a:p>
        </p:txBody>
      </p:sp>
      <p:pic>
        <p:nvPicPr>
          <p:cNvPr id="23554" name="Picture 2" descr="http://img.androidsis.com/wp-content/uploads/2013/08/Cid-0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80" r="22323"/>
          <a:stretch/>
        </p:blipFill>
        <p:spPr bwMode="auto">
          <a:xfrm>
            <a:off x="6553200" y="1342696"/>
            <a:ext cx="2296181"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205506"/>
      </p:ext>
    </p:extLst>
  </p:cSld>
  <p:clrMapOvr>
    <a:masterClrMapping/>
  </p:clrMapOvr>
  <p:transition>
    <p:blinds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3138" y="1169276"/>
            <a:ext cx="6553200" cy="4191000"/>
          </a:xfrm>
        </p:spPr>
        <p:txBody>
          <a:bodyPr>
            <a:normAutofit fontScale="85000" lnSpcReduction="20000"/>
          </a:bodyPr>
          <a:lstStyle/>
          <a:p>
            <a:pPr algn="just"/>
            <a:r>
              <a:rPr lang="es-CR" dirty="0" smtClean="0"/>
              <a:t>Sin embargo, si esto se hiciera de buenas a primeras, esta opción siempre arrojaría valores iguales a “0”.</a:t>
            </a:r>
          </a:p>
          <a:p>
            <a:pPr algn="just"/>
            <a:endParaRPr lang="es-CR" dirty="0" smtClean="0"/>
          </a:p>
          <a:p>
            <a:pPr algn="just"/>
            <a:r>
              <a:rPr lang="es-CR" dirty="0" smtClean="0"/>
              <a:t>Para obviar este problema, se suele usar los valores absolutos de las diferencias, y dividirlas por el número de datos para obtener una medida de dispersión promedio o por observación.</a:t>
            </a:r>
          </a:p>
          <a:p>
            <a:pPr algn="just"/>
            <a:endParaRPr lang="es-CR" dirty="0" smtClean="0"/>
          </a:p>
          <a:p>
            <a:pPr algn="just"/>
            <a:r>
              <a:rPr lang="es-CR" dirty="0" smtClean="0"/>
              <a:t>Así se origina la desviación media:</a:t>
            </a:r>
          </a:p>
        </p:txBody>
      </p:sp>
      <p:sp>
        <p:nvSpPr>
          <p:cNvPr id="4" name="Title 1"/>
          <p:cNvSpPr>
            <a:spLocks noGrp="1"/>
          </p:cNvSpPr>
          <p:nvPr>
            <p:ph type="title"/>
          </p:nvPr>
        </p:nvSpPr>
        <p:spPr>
          <a:xfrm>
            <a:off x="424355" y="152400"/>
            <a:ext cx="7772400" cy="838200"/>
          </a:xfrm>
        </p:spPr>
        <p:txBody>
          <a:bodyPr/>
          <a:lstStyle/>
          <a:p>
            <a:pPr algn="ctr"/>
            <a:r>
              <a:rPr lang="es-CR" dirty="0" smtClean="0"/>
              <a:t>La desviación media </a:t>
            </a:r>
            <a:endParaRPr lang="es-CR" dirty="0"/>
          </a:p>
        </p:txBody>
      </p:sp>
      <p:sp>
        <p:nvSpPr>
          <p:cNvPr id="5" name="Rectangle 4"/>
          <p:cNvSpPr/>
          <p:nvPr/>
        </p:nvSpPr>
        <p:spPr>
          <a:xfrm>
            <a:off x="1483844" y="5521274"/>
            <a:ext cx="6705600" cy="1143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R" sz="2400" dirty="0"/>
          </a:p>
        </p:txBody>
      </p:sp>
      <p:sp>
        <p:nvSpPr>
          <p:cNvPr id="204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4578" name="Picture 2" descr="http://www.tuexpertomovil.com/wp-content/uploads/2014/10/borrar_forma_segura_datos_almacenados_android_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552" t="4266" r="25241"/>
          <a:stretch/>
        </p:blipFill>
        <p:spPr bwMode="auto">
          <a:xfrm>
            <a:off x="6934199" y="1508234"/>
            <a:ext cx="2013697" cy="23997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ángulo 1"/>
              <p:cNvSpPr/>
              <p:nvPr/>
            </p:nvSpPr>
            <p:spPr>
              <a:xfrm>
                <a:off x="2037422" y="5461385"/>
                <a:ext cx="5652253" cy="8330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rPr>
                        <m:t>𝐷𝑀</m:t>
                      </m:r>
                      <m:r>
                        <a:rPr lang="es-ES" sz="2400" i="0">
                          <a:latin typeface="Cambria Math" panose="02040503050406030204" pitchFamily="18" charset="0"/>
                        </a:rPr>
                        <m:t>= </m:t>
                      </m:r>
                      <m:f>
                        <m:fPr>
                          <m:ctrlPr>
                            <a:rPr lang="es-ES" sz="2400" i="1">
                              <a:latin typeface="Cambria Math"/>
                            </a:rPr>
                          </m:ctrlPr>
                        </m:fPr>
                        <m:num>
                          <m:nary>
                            <m:naryPr>
                              <m:chr m:val="∑"/>
                              <m:subHide m:val="on"/>
                              <m:supHide m:val="on"/>
                              <m:ctrlPr>
                                <a:rPr lang="es-ES" sz="2400" i="1">
                                  <a:latin typeface="Cambria Math"/>
                                </a:rPr>
                              </m:ctrlPr>
                            </m:naryPr>
                            <m:sub/>
                            <m:sup/>
                            <m:e>
                              <m:d>
                                <m:dPr>
                                  <m:begChr m:val="|"/>
                                  <m:endChr m:val="|"/>
                                  <m:ctrlPr>
                                    <a:rPr lang="es-ES" sz="2400" i="1">
                                      <a:latin typeface="Cambria Math"/>
                                    </a:rPr>
                                  </m:ctrlPr>
                                </m:dPr>
                                <m:e>
                                  <m:sSub>
                                    <m:sSubPr>
                                      <m:ctrlPr>
                                        <a:rPr lang="es-ES" sz="2400" i="1">
                                          <a:latin typeface="Cambria Math"/>
                                        </a:rPr>
                                      </m:ctrlPr>
                                    </m:sSubPr>
                                    <m:e>
                                      <m:r>
                                        <a:rPr lang="es-ES" sz="2400" i="1">
                                          <a:latin typeface="Cambria Math" panose="02040503050406030204" pitchFamily="18" charset="0"/>
                                        </a:rPr>
                                        <m:t>𝑋</m:t>
                                      </m:r>
                                    </m:e>
                                    <m:sub>
                                      <m:r>
                                        <a:rPr lang="es-ES" sz="2400" i="1">
                                          <a:latin typeface="Cambria Math" panose="02040503050406030204" pitchFamily="18" charset="0"/>
                                        </a:rPr>
                                        <m:t>𝑖</m:t>
                                      </m:r>
                                    </m:sub>
                                  </m:sSub>
                                  <m:r>
                                    <a:rPr lang="es-ES" sz="2400" i="0">
                                      <a:latin typeface="Cambria Math" panose="02040503050406030204" pitchFamily="18" charset="0"/>
                                    </a:rPr>
                                    <m:t>−</m:t>
                                  </m:r>
                                  <m:acc>
                                    <m:accPr>
                                      <m:chr m:val="̅"/>
                                      <m:ctrlPr>
                                        <a:rPr lang="es-ES" sz="2400" i="1">
                                          <a:latin typeface="Cambria Math"/>
                                        </a:rPr>
                                      </m:ctrlPr>
                                    </m:accPr>
                                    <m:e>
                                      <m:r>
                                        <a:rPr lang="es-ES" sz="2400" i="1">
                                          <a:latin typeface="Cambria Math" panose="02040503050406030204" pitchFamily="18" charset="0"/>
                                        </a:rPr>
                                        <m:t>𝑋</m:t>
                                      </m:r>
                                    </m:e>
                                  </m:acc>
                                </m:e>
                              </m:d>
                            </m:e>
                          </m:nary>
                        </m:num>
                        <m:den>
                          <m:r>
                            <a:rPr lang="es-ES" sz="2400" i="1">
                              <a:latin typeface="Cambria Math" panose="02040503050406030204" pitchFamily="18" charset="0"/>
                            </a:rPr>
                            <m:t>𝑛</m:t>
                          </m:r>
                        </m:den>
                      </m:f>
                      <m:r>
                        <a:rPr lang="es-ES" sz="2400" i="0">
                          <a:latin typeface="Cambria Math" panose="02040503050406030204" pitchFamily="18" charset="0"/>
                        </a:rPr>
                        <m:t>=</m:t>
                      </m:r>
                      <m:f>
                        <m:fPr>
                          <m:ctrlPr>
                            <a:rPr lang="es-ES" sz="2400" i="1">
                              <a:latin typeface="Cambria Math"/>
                            </a:rPr>
                          </m:ctrlPr>
                        </m:fPr>
                        <m:num>
                          <m:r>
                            <a:rPr lang="es-ES" sz="2400" i="1">
                              <a:latin typeface="Cambria Math" panose="02040503050406030204" pitchFamily="18" charset="0"/>
                            </a:rPr>
                            <m:t>𝑑𝑒𝑠𝑣𝑖𝑎𝑐𝑖</m:t>
                          </m:r>
                          <m:r>
                            <a:rPr lang="es-ES" sz="2400" i="0">
                              <a:latin typeface="Cambria Math" panose="02040503050406030204" pitchFamily="18" charset="0"/>
                            </a:rPr>
                            <m:t>ó</m:t>
                          </m:r>
                          <m:r>
                            <a:rPr lang="es-ES" sz="2400" i="1">
                              <a:latin typeface="Cambria Math" panose="02040503050406030204" pitchFamily="18" charset="0"/>
                            </a:rPr>
                            <m:t>𝑛</m:t>
                          </m:r>
                          <m:r>
                            <a:rPr lang="es-ES" sz="2400" i="0">
                              <a:latin typeface="Cambria Math" panose="02040503050406030204" pitchFamily="18" charset="0"/>
                            </a:rPr>
                            <m:t> </m:t>
                          </m:r>
                          <m:r>
                            <a:rPr lang="es-ES" sz="2400" i="1">
                              <a:latin typeface="Cambria Math" panose="02040503050406030204" pitchFamily="18" charset="0"/>
                            </a:rPr>
                            <m:t>𝑎𝑏𝑠𝑜𝑙𝑢𝑡𝑎</m:t>
                          </m:r>
                        </m:num>
                        <m:den>
                          <m:r>
                            <a:rPr lang="es-ES" sz="2400" i="1">
                              <a:latin typeface="Cambria Math" panose="02040503050406030204" pitchFamily="18" charset="0"/>
                            </a:rPr>
                            <m:t>𝑛</m:t>
                          </m:r>
                          <m:r>
                            <a:rPr lang="es-ES" sz="2400" i="0">
                              <a:latin typeface="Cambria Math" panose="02040503050406030204" pitchFamily="18" charset="0"/>
                            </a:rPr>
                            <m:t>ú</m:t>
                          </m:r>
                          <m:r>
                            <a:rPr lang="es-ES" sz="2400" i="1">
                              <a:latin typeface="Cambria Math" panose="02040503050406030204" pitchFamily="18" charset="0"/>
                            </a:rPr>
                            <m:t>𝑚𝑒𝑟𝑜</m:t>
                          </m:r>
                          <m:r>
                            <a:rPr lang="es-ES" sz="2400" i="0">
                              <a:latin typeface="Cambria Math" panose="02040503050406030204" pitchFamily="18" charset="0"/>
                            </a:rPr>
                            <m:t> </m:t>
                          </m:r>
                          <m:r>
                            <a:rPr lang="es-ES" sz="2400" i="1">
                              <a:latin typeface="Cambria Math" panose="02040503050406030204" pitchFamily="18" charset="0"/>
                            </a:rPr>
                            <m:t>𝑑𝑒</m:t>
                          </m:r>
                          <m:r>
                            <a:rPr lang="es-ES" sz="2400" i="0">
                              <a:latin typeface="Cambria Math" panose="02040503050406030204" pitchFamily="18" charset="0"/>
                            </a:rPr>
                            <m:t> </m:t>
                          </m:r>
                          <m:r>
                            <a:rPr lang="es-ES" sz="2400" i="1">
                              <a:latin typeface="Cambria Math" panose="02040503050406030204" pitchFamily="18" charset="0"/>
                            </a:rPr>
                            <m:t>𝑑𝑎𝑡𝑜𝑠</m:t>
                          </m:r>
                        </m:den>
                      </m:f>
                    </m:oMath>
                  </m:oMathPara>
                </a14:m>
                <a:endParaRPr lang="es-ES" sz="2400" dirty="0"/>
              </a:p>
            </p:txBody>
          </p:sp>
        </mc:Choice>
        <mc:Fallback xmlns="">
          <p:sp>
            <p:nvSpPr>
              <p:cNvPr id="2" name="Rectángulo 1"/>
              <p:cNvSpPr>
                <a:spLocks noRot="1" noChangeAspect="1" noMove="1" noResize="1" noEditPoints="1" noAdjustHandles="1" noChangeArrowheads="1" noChangeShapeType="1" noTextEdit="1"/>
              </p:cNvSpPr>
              <p:nvPr/>
            </p:nvSpPr>
            <p:spPr>
              <a:xfrm>
                <a:off x="2037422" y="5461385"/>
                <a:ext cx="5652253" cy="833049"/>
              </a:xfrm>
              <a:prstGeom prst="rect">
                <a:avLst/>
              </a:prstGeom>
              <a:blipFill rotWithShape="0">
                <a:blip r:embed="rId3" cstate="print"/>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079102223"/>
      </p:ext>
    </p:extLst>
  </p:cSld>
  <p:clrMapOvr>
    <a:masterClrMapping/>
  </p:clrMapOvr>
  <p:transition>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219200"/>
            <a:ext cx="7772400" cy="4572000"/>
          </a:xfrm>
        </p:spPr>
        <p:txBody>
          <a:bodyPr/>
          <a:lstStyle/>
          <a:p>
            <a:r>
              <a:rPr lang="es-CR" dirty="0" smtClean="0"/>
              <a:t>Sea el siguiente conjunto de datos:</a:t>
            </a:r>
          </a:p>
          <a:p>
            <a:endParaRPr lang="es-CR" dirty="0" smtClean="0"/>
          </a:p>
          <a:p>
            <a:pPr algn="ctr">
              <a:buNone/>
            </a:pPr>
            <a:r>
              <a:rPr lang="es-CR" dirty="0" smtClean="0"/>
              <a:t>3, 10, 2, 8 y 7.</a:t>
            </a:r>
          </a:p>
          <a:p>
            <a:pPr>
              <a:buNone/>
            </a:pPr>
            <a:endParaRPr lang="es-CR" dirty="0" smtClean="0"/>
          </a:p>
          <a:p>
            <a:pPr>
              <a:buNone/>
            </a:pPr>
            <a:r>
              <a:rPr lang="es-CR" dirty="0" smtClean="0"/>
              <a:t>El promedio:</a:t>
            </a:r>
          </a:p>
          <a:p>
            <a:pPr>
              <a:buNone/>
            </a:pPr>
            <a:endParaRPr lang="es-CR" dirty="0" smtClean="0"/>
          </a:p>
          <a:p>
            <a:r>
              <a:rPr lang="es-CR" dirty="0" smtClean="0"/>
              <a:t>La DM se expresa: </a:t>
            </a:r>
          </a:p>
          <a:p>
            <a:pPr>
              <a:buNone/>
            </a:pPr>
            <a:endParaRPr lang="es-CR" dirty="0" smtClean="0"/>
          </a:p>
        </p:txBody>
      </p:sp>
      <p:sp>
        <p:nvSpPr>
          <p:cNvPr id="4" name="Title 1"/>
          <p:cNvSpPr>
            <a:spLocks noGrp="1"/>
          </p:cNvSpPr>
          <p:nvPr>
            <p:ph type="title"/>
          </p:nvPr>
        </p:nvSpPr>
        <p:spPr>
          <a:xfrm>
            <a:off x="533400" y="0"/>
            <a:ext cx="7772400" cy="1066800"/>
          </a:xfrm>
        </p:spPr>
        <p:txBody>
          <a:bodyPr/>
          <a:lstStyle/>
          <a:p>
            <a:pPr algn="ctr"/>
            <a:r>
              <a:rPr lang="es-CR" dirty="0" smtClean="0"/>
              <a:t>La desviación media </a:t>
            </a:r>
            <a:endParaRPr lang="es-CR" dirty="0"/>
          </a:p>
        </p:txBody>
      </p:sp>
      <p:sp>
        <p:nvSpPr>
          <p:cNvPr id="194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graphicFrame>
        <p:nvGraphicFramePr>
          <p:cNvPr id="19459" name="Object 3"/>
          <p:cNvGraphicFramePr>
            <a:graphicFrameLocks noChangeAspect="1"/>
          </p:cNvGraphicFramePr>
          <p:nvPr>
            <p:extLst>
              <p:ext uri="{D42A27DB-BD31-4B8C-83A1-F6EECF244321}">
                <p14:modId xmlns:p14="http://schemas.microsoft.com/office/powerpoint/2010/main" val="1467694950"/>
              </p:ext>
            </p:extLst>
          </p:nvPr>
        </p:nvGraphicFramePr>
        <p:xfrm>
          <a:off x="4139952" y="4365104"/>
          <a:ext cx="3048000" cy="2226777"/>
        </p:xfrm>
        <a:graphic>
          <a:graphicData uri="http://schemas.openxmlformats.org/presentationml/2006/ole">
            <mc:AlternateContent xmlns:mc="http://schemas.openxmlformats.org/markup-compatibility/2006">
              <mc:Choice xmlns:v="urn:schemas-microsoft-com:vml" Requires="v">
                <p:oleObj spid="_x0000_s1038" name="Hoja de cálculo" r:id="rId4" imgW="1838404" imgH="1343222" progId="Excel.Sheet.12">
                  <p:embed/>
                </p:oleObj>
              </mc:Choice>
              <mc:Fallback>
                <p:oleObj name="Hoja de cálculo" r:id="rId4" imgW="1838404" imgH="1343222" progId="Excel.Sheet.12">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4365104"/>
                        <a:ext cx="3048000" cy="222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503" name="Picture 47" descr="http://www.awkum.edu.pk/images/result-201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1295400"/>
            <a:ext cx="2857500" cy="2857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ángulo 1"/>
              <p:cNvSpPr/>
              <p:nvPr/>
            </p:nvSpPr>
            <p:spPr>
              <a:xfrm>
                <a:off x="2322839" y="3124200"/>
                <a:ext cx="10299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ES" sz="2400" i="1" smtClean="0">
                              <a:latin typeface="Cambria Math"/>
                            </a:rPr>
                          </m:ctrlPr>
                        </m:accPr>
                        <m:e>
                          <m:r>
                            <a:rPr lang="es-CR" sz="2400" b="0" i="1" smtClean="0">
                              <a:latin typeface="Cambria Math" panose="02040503050406030204" pitchFamily="18" charset="0"/>
                            </a:rPr>
                            <m:t>𝑥</m:t>
                          </m:r>
                        </m:e>
                      </m:acc>
                      <m:r>
                        <a:rPr lang="es-ES" sz="2400" i="0">
                          <a:latin typeface="Cambria Math" panose="02040503050406030204" pitchFamily="18" charset="0"/>
                        </a:rPr>
                        <m:t>=6</m:t>
                      </m:r>
                    </m:oMath>
                  </m:oMathPara>
                </a14:m>
                <a:endParaRPr lang="es-ES" dirty="0"/>
              </a:p>
            </p:txBody>
          </p:sp>
        </mc:Choice>
        <mc:Fallback xmlns="">
          <p:sp>
            <p:nvSpPr>
              <p:cNvPr id="2" name="Rectángulo 1"/>
              <p:cNvSpPr>
                <a:spLocks noRot="1" noChangeAspect="1" noMove="1" noResize="1" noEditPoints="1" noAdjustHandles="1" noChangeArrowheads="1" noChangeShapeType="1" noTextEdit="1"/>
              </p:cNvSpPr>
              <p:nvPr/>
            </p:nvSpPr>
            <p:spPr>
              <a:xfrm>
                <a:off x="2322839" y="3124200"/>
                <a:ext cx="1029961" cy="461665"/>
              </a:xfrm>
              <a:prstGeom prst="rect">
                <a:avLst/>
              </a:prstGeom>
              <a:blipFill rotWithShape="0">
                <a:blip r:embed="rId7" cstate="print"/>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18937489"/>
      </p:ext>
    </p:extLst>
  </p:cSld>
  <p:clrMapOvr>
    <a:masterClrMapping/>
  </p:clrMapOvr>
  <p:transition>
    <p:checke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295400"/>
            <a:ext cx="7772400" cy="4572000"/>
          </a:xfrm>
        </p:spPr>
        <p:txBody>
          <a:bodyPr/>
          <a:lstStyle/>
          <a:p>
            <a:r>
              <a:rPr lang="es-CR" dirty="0" smtClean="0"/>
              <a:t>Debido principalmente a la falta de requerimientos teóricos y muchas veces prácticos, la desviación media no es la medida de dispersión más utilizada.</a:t>
            </a:r>
          </a:p>
          <a:p>
            <a:endParaRPr lang="es-CR" dirty="0" smtClean="0"/>
          </a:p>
          <a:p>
            <a:r>
              <a:rPr lang="es-CR" dirty="0" smtClean="0"/>
              <a:t>Por eso se debe recurrir la gran mayoría de veces a la variancia y desviación estándar.</a:t>
            </a:r>
            <a:endParaRPr lang="es-CR" dirty="0"/>
          </a:p>
        </p:txBody>
      </p:sp>
      <p:sp>
        <p:nvSpPr>
          <p:cNvPr id="4" name="Title 1"/>
          <p:cNvSpPr>
            <a:spLocks noGrp="1"/>
          </p:cNvSpPr>
          <p:nvPr>
            <p:ph type="title"/>
          </p:nvPr>
        </p:nvSpPr>
        <p:spPr>
          <a:xfrm>
            <a:off x="533400" y="0"/>
            <a:ext cx="7772400" cy="914400"/>
          </a:xfrm>
        </p:spPr>
        <p:txBody>
          <a:bodyPr/>
          <a:lstStyle/>
          <a:p>
            <a:pPr algn="ctr"/>
            <a:r>
              <a:rPr lang="es-CR" dirty="0" smtClean="0"/>
              <a:t>La desviación media </a:t>
            </a:r>
            <a:endParaRPr lang="es-CR" dirty="0"/>
          </a:p>
        </p:txBody>
      </p:sp>
      <p:sp>
        <p:nvSpPr>
          <p:cNvPr id="153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15361"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705441" y="5445224"/>
            <a:ext cx="3040380" cy="1066800"/>
          </a:xfrm>
          <a:prstGeom prst="rect">
            <a:avLst/>
          </a:prstGeom>
          <a:noFill/>
        </p:spPr>
      </p:pic>
    </p:spTree>
    <p:extLst>
      <p:ext uri="{BB962C8B-B14F-4D97-AF65-F5344CB8AC3E}">
        <p14:creationId xmlns:p14="http://schemas.microsoft.com/office/powerpoint/2010/main" val="2822320897"/>
      </p:ext>
    </p:extLst>
  </p:cSld>
  <p:clrMapOvr>
    <a:masterClrMapping/>
  </p:clrMapOvr>
  <p:transition>
    <p:comb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3912"/>
            <a:ext cx="8136904" cy="836712"/>
          </a:xfrm>
        </p:spPr>
        <p:txBody>
          <a:bodyPr>
            <a:normAutofit/>
          </a:bodyPr>
          <a:lstStyle/>
          <a:p>
            <a:pPr algn="ctr"/>
            <a:r>
              <a:rPr lang="es-CR" sz="3600" dirty="0" smtClean="0"/>
              <a:t>Población finita e infinita</a:t>
            </a:r>
            <a:endParaRPr lang="es-CR" sz="3600" dirty="0"/>
          </a:p>
        </p:txBody>
      </p:sp>
      <p:sp>
        <p:nvSpPr>
          <p:cNvPr id="3" name="2 Marcador de contenido"/>
          <p:cNvSpPr>
            <a:spLocks noGrp="1"/>
          </p:cNvSpPr>
          <p:nvPr>
            <p:ph sz="quarter" idx="1"/>
          </p:nvPr>
        </p:nvSpPr>
        <p:spPr>
          <a:xfrm>
            <a:off x="179512" y="1052736"/>
            <a:ext cx="6120680" cy="5184576"/>
          </a:xfrm>
        </p:spPr>
        <p:txBody>
          <a:bodyPr>
            <a:normAutofit fontScale="92500"/>
          </a:bodyPr>
          <a:lstStyle/>
          <a:p>
            <a:pPr algn="just"/>
            <a:r>
              <a:rPr lang="es-CR" sz="2400" dirty="0" smtClean="0"/>
              <a:t>Todo estudio o investigación tiene como referencia un conjunto de unidades de estudio o elementos (personas, animales, empresas, bombillos, etc.). El estudio pretende conocer las características y generalizar los elementos de una la </a:t>
            </a:r>
            <a:r>
              <a:rPr lang="es-CR" sz="2400" b="1" i="1" dirty="0"/>
              <a:t>P</a:t>
            </a:r>
            <a:r>
              <a:rPr lang="es-CR" sz="2400" b="1" i="1" dirty="0" smtClean="0"/>
              <a:t>oblación</a:t>
            </a:r>
            <a:r>
              <a:rPr lang="es-CR" sz="2400" dirty="0" smtClean="0"/>
              <a:t>.</a:t>
            </a:r>
          </a:p>
          <a:p>
            <a:pPr algn="just"/>
            <a:endParaRPr lang="es-CR" sz="2400" b="1" dirty="0" smtClean="0"/>
          </a:p>
          <a:p>
            <a:pPr algn="just"/>
            <a:r>
              <a:rPr lang="es-CR" sz="2400" dirty="0" smtClean="0"/>
              <a:t>Una forma de definir </a:t>
            </a:r>
            <a:r>
              <a:rPr lang="es-CR" sz="2400" b="1" i="1" dirty="0" smtClean="0"/>
              <a:t>la Población </a:t>
            </a:r>
            <a:r>
              <a:rPr lang="es-CR" sz="2400" dirty="0" smtClean="0"/>
              <a:t>es: “el total o agregado de todas las unidades de estudio”.</a:t>
            </a:r>
          </a:p>
          <a:p>
            <a:pPr algn="just"/>
            <a:endParaRPr lang="es-CR" sz="2400" dirty="0" smtClean="0"/>
          </a:p>
          <a:p>
            <a:pPr algn="just"/>
            <a:r>
              <a:rPr lang="es-CR" sz="2400" dirty="0" smtClean="0"/>
              <a:t>Ejemplo: todas las personas de un país, todos los peces de un estanque, todos los pacientes de un hospital.</a:t>
            </a:r>
          </a:p>
          <a:p>
            <a:pPr marL="0" indent="0" algn="just">
              <a:buNone/>
            </a:pPr>
            <a:endParaRPr lang="es-CR" sz="2400" dirty="0" smtClean="0"/>
          </a:p>
          <a:p>
            <a:endParaRPr lang="es-CR" sz="2400" dirty="0"/>
          </a:p>
        </p:txBody>
      </p:sp>
      <p:pic>
        <p:nvPicPr>
          <p:cNvPr id="11266" name="Picture 2" descr="http://www.dipucadiz.es/opencms/export/sites/default/dipucadiz/multimedia/galeriaImagenes/population.jpg"/>
          <p:cNvPicPr>
            <a:picLocks noChangeAspect="1" noChangeArrowheads="1"/>
          </p:cNvPicPr>
          <p:nvPr/>
        </p:nvPicPr>
        <p:blipFill>
          <a:blip r:embed="rId2" cstate="print"/>
          <a:srcRect/>
          <a:stretch>
            <a:fillRect/>
          </a:stretch>
        </p:blipFill>
        <p:spPr bwMode="auto">
          <a:xfrm>
            <a:off x="6552728" y="3645024"/>
            <a:ext cx="2282920" cy="2880320"/>
          </a:xfrm>
          <a:prstGeom prst="rect">
            <a:avLst/>
          </a:prstGeom>
          <a:noFill/>
        </p:spPr>
      </p:pic>
      <p:pic>
        <p:nvPicPr>
          <p:cNvPr id="11268" name="Picture 4" descr="http://blogs.clarin.com/blogfiles/el-rincon-de-fredy-clarin/aumentopoblacion.jpg"/>
          <p:cNvPicPr>
            <a:picLocks noChangeAspect="1" noChangeArrowheads="1"/>
          </p:cNvPicPr>
          <p:nvPr/>
        </p:nvPicPr>
        <p:blipFill>
          <a:blip r:embed="rId3" cstate="print"/>
          <a:srcRect/>
          <a:stretch>
            <a:fillRect/>
          </a:stretch>
        </p:blipFill>
        <p:spPr bwMode="auto">
          <a:xfrm>
            <a:off x="6444208" y="836712"/>
            <a:ext cx="2627784" cy="2520280"/>
          </a:xfrm>
          <a:prstGeom prst="rect">
            <a:avLst/>
          </a:prstGeom>
          <a:noFill/>
        </p:spPr>
      </p:pic>
    </p:spTree>
    <p:extLst>
      <p:ext uri="{BB962C8B-B14F-4D97-AF65-F5344CB8AC3E}">
        <p14:creationId xmlns:p14="http://schemas.microsoft.com/office/powerpoint/2010/main" val="186198057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153400" cy="990600"/>
          </a:xfrm>
        </p:spPr>
        <p:txBody>
          <a:bodyPr/>
          <a:lstStyle/>
          <a:p>
            <a:pPr algn="ctr"/>
            <a:r>
              <a:rPr lang="es-CR" dirty="0" smtClean="0"/>
              <a:t>Variancia y desviación estándar</a:t>
            </a:r>
            <a:endParaRPr lang="es-CR" dirty="0"/>
          </a:p>
        </p:txBody>
      </p:sp>
      <p:sp>
        <p:nvSpPr>
          <p:cNvPr id="3" name="Content Placeholder 2"/>
          <p:cNvSpPr>
            <a:spLocks noGrp="1"/>
          </p:cNvSpPr>
          <p:nvPr>
            <p:ph sz="quarter" idx="1"/>
          </p:nvPr>
        </p:nvSpPr>
        <p:spPr>
          <a:xfrm>
            <a:off x="251520" y="1124744"/>
            <a:ext cx="5760640" cy="5334000"/>
          </a:xfrm>
        </p:spPr>
        <p:txBody>
          <a:bodyPr>
            <a:normAutofit fontScale="77500" lnSpcReduction="20000"/>
          </a:bodyPr>
          <a:lstStyle/>
          <a:p>
            <a:pPr algn="just"/>
            <a:r>
              <a:rPr lang="es-CR" dirty="0" smtClean="0"/>
              <a:t>La variancia y la desviación estándar son las medidas de dispersión más cómodas y útiles que reúnen numerosas ventajas prácticas y teóricas.</a:t>
            </a:r>
          </a:p>
          <a:p>
            <a:pPr algn="just"/>
            <a:endParaRPr lang="es-CR" dirty="0" smtClean="0"/>
          </a:p>
          <a:p>
            <a:pPr algn="just"/>
            <a:r>
              <a:rPr lang="es-CR" dirty="0" smtClean="0"/>
              <a:t>Como para la DM, se toma en cuenta las desviaciones o diferencias de todos los datos con respecto al promedio.</a:t>
            </a:r>
          </a:p>
          <a:p>
            <a:pPr algn="just"/>
            <a:endParaRPr lang="es-CR" dirty="0" smtClean="0"/>
          </a:p>
          <a:p>
            <a:pPr algn="just"/>
            <a:r>
              <a:rPr lang="es-CR" dirty="0" smtClean="0"/>
              <a:t>Sin embargo, en esta ocasión en vez de considerar las desviaciones absolutas de cada dato con respecto al promedio, se van a considerar las desviaciones cuadráticas de los datos con respecto al promedio.</a:t>
            </a:r>
            <a:endParaRPr lang="es-CR" dirty="0"/>
          </a:p>
        </p:txBody>
      </p:sp>
      <p:pic>
        <p:nvPicPr>
          <p:cNvPr id="27650" name="Picture 2" descr="http://www.socialresearchmethods.net/kb/Assets/images/statdes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6131" y="1533196"/>
            <a:ext cx="2514600" cy="1772307"/>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crop.unl.edu/claes/SALTA/Henderson/StandardDeviationDef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6131" y="4114800"/>
            <a:ext cx="2343150" cy="129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43879"/>
      </p:ext>
    </p:extLst>
  </p:cSld>
  <p:clrMapOvr>
    <a:masterClrMapping/>
  </p:clrMapOvr>
  <p:transition>
    <p:randomBa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07504" y="1052736"/>
            <a:ext cx="8640960" cy="4890864"/>
          </a:xfrm>
        </p:spPr>
        <p:txBody>
          <a:bodyPr>
            <a:normAutofit/>
          </a:bodyPr>
          <a:lstStyle/>
          <a:p>
            <a:pPr algn="just"/>
            <a:r>
              <a:rPr lang="es-CR" dirty="0" smtClean="0"/>
              <a:t>Las desviaciones cuadráticas permiten obtener la medida de dispersión denominada “variancia”. Si a la variancia se le aplica una raíz cuadrada, entonces se puede obtener la desviación estándar o desviación típica.</a:t>
            </a:r>
          </a:p>
          <a:p>
            <a:pPr algn="just"/>
            <a:endParaRPr lang="es-CR" dirty="0" smtClean="0"/>
          </a:p>
          <a:p>
            <a:pPr algn="just"/>
            <a:r>
              <a:rPr lang="es-CR" dirty="0" smtClean="0"/>
              <a:t>La variancia se formula de la siguiente forma:</a:t>
            </a:r>
          </a:p>
          <a:p>
            <a:endParaRPr lang="es-CR" dirty="0" smtClean="0"/>
          </a:p>
          <a:p>
            <a:pPr>
              <a:buNone/>
            </a:pPr>
            <a:endParaRPr lang="es-CR" dirty="0"/>
          </a:p>
        </p:txBody>
      </p:sp>
      <p:sp>
        <p:nvSpPr>
          <p:cNvPr id="4" name="Title 1"/>
          <p:cNvSpPr>
            <a:spLocks noGrp="1"/>
          </p:cNvSpPr>
          <p:nvPr>
            <p:ph type="title"/>
          </p:nvPr>
        </p:nvSpPr>
        <p:spPr>
          <a:xfrm>
            <a:off x="457200" y="0"/>
            <a:ext cx="8153400" cy="990600"/>
          </a:xfrm>
        </p:spPr>
        <p:txBody>
          <a:bodyPr/>
          <a:lstStyle/>
          <a:p>
            <a:pPr algn="ctr"/>
            <a:r>
              <a:rPr lang="es-CR" dirty="0" smtClean="0"/>
              <a:t>Variancia y desviación estándar</a:t>
            </a:r>
            <a:endParaRPr lang="es-CR" dirty="0"/>
          </a:p>
        </p:txBody>
      </p:sp>
      <p:sp>
        <p:nvSpPr>
          <p:cNvPr id="5" name="Rectangle 4"/>
          <p:cNvSpPr/>
          <p:nvPr/>
        </p:nvSpPr>
        <p:spPr>
          <a:xfrm>
            <a:off x="1187624" y="5301208"/>
            <a:ext cx="7315200" cy="1143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CR" sz="2400" dirty="0"/>
          </a:p>
        </p:txBody>
      </p:sp>
      <p:sp>
        <p:nvSpPr>
          <p:cNvPr id="13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mc:AlternateContent xmlns:mc="http://schemas.openxmlformats.org/markup-compatibility/2006" xmlns:a14="http://schemas.microsoft.com/office/drawing/2010/main">
        <mc:Choice Requires="a14">
          <p:sp>
            <p:nvSpPr>
              <p:cNvPr id="2" name="Rectángulo 1"/>
              <p:cNvSpPr/>
              <p:nvPr/>
            </p:nvSpPr>
            <p:spPr>
              <a:xfrm>
                <a:off x="1187624" y="5497413"/>
                <a:ext cx="6858000" cy="7505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sz="2000" i="1">
                          <a:latin typeface="Cambria Math" panose="02040503050406030204" pitchFamily="18" charset="0"/>
                        </a:rPr>
                        <m:t>𝑉𝑎𝑟𝑖𝑎𝑛𝑐𝑖𝑎</m:t>
                      </m:r>
                      <m:r>
                        <a:rPr lang="es-ES" sz="2000" i="0">
                          <a:latin typeface="Cambria Math" panose="02040503050406030204" pitchFamily="18" charset="0"/>
                        </a:rPr>
                        <m:t>= </m:t>
                      </m:r>
                      <m:sSup>
                        <m:sSupPr>
                          <m:ctrlPr>
                            <a:rPr lang="es-ES" sz="2000" i="1">
                              <a:latin typeface="Cambria Math"/>
                            </a:rPr>
                          </m:ctrlPr>
                        </m:sSupPr>
                        <m:e>
                          <m:r>
                            <a:rPr lang="es-ES" sz="2000" i="1">
                              <a:latin typeface="Cambria Math" panose="02040503050406030204" pitchFamily="18" charset="0"/>
                            </a:rPr>
                            <m:t>𝑠</m:t>
                          </m:r>
                        </m:e>
                        <m:sup>
                          <m:r>
                            <a:rPr lang="es-ES" sz="2000" i="0">
                              <a:latin typeface="Cambria Math" panose="02040503050406030204" pitchFamily="18" charset="0"/>
                            </a:rPr>
                            <m:t>2</m:t>
                          </m:r>
                        </m:sup>
                      </m:sSup>
                      <m:r>
                        <a:rPr lang="es-ES" sz="2000" i="0">
                          <a:latin typeface="Cambria Math" panose="02040503050406030204" pitchFamily="18" charset="0"/>
                        </a:rPr>
                        <m:t>=</m:t>
                      </m:r>
                      <m:f>
                        <m:fPr>
                          <m:ctrlPr>
                            <a:rPr lang="es-ES" sz="2000" i="1">
                              <a:latin typeface="Cambria Math"/>
                            </a:rPr>
                          </m:ctrlPr>
                        </m:fPr>
                        <m:num>
                          <m:sSup>
                            <m:sSupPr>
                              <m:ctrlPr>
                                <a:rPr lang="es-ES" sz="2000" i="1">
                                  <a:latin typeface="Cambria Math"/>
                                </a:rPr>
                              </m:ctrlPr>
                            </m:sSupPr>
                            <m:e>
                              <m:nary>
                                <m:naryPr>
                                  <m:chr m:val="∑"/>
                                  <m:subHide m:val="on"/>
                                  <m:supHide m:val="on"/>
                                  <m:ctrlPr>
                                    <a:rPr lang="es-ES" sz="2000" i="1">
                                      <a:latin typeface="Cambria Math"/>
                                    </a:rPr>
                                  </m:ctrlPr>
                                </m:naryPr>
                                <m:sub/>
                                <m:sup/>
                                <m:e>
                                  <m:d>
                                    <m:dPr>
                                      <m:ctrlPr>
                                        <a:rPr lang="es-ES" sz="2000" i="1">
                                          <a:latin typeface="Cambria Math"/>
                                        </a:rPr>
                                      </m:ctrlPr>
                                    </m:dPr>
                                    <m:e>
                                      <m:sSub>
                                        <m:sSubPr>
                                          <m:ctrlPr>
                                            <a:rPr lang="es-ES" sz="2000" i="1">
                                              <a:latin typeface="Cambria Math"/>
                                            </a:rPr>
                                          </m:ctrlPr>
                                        </m:sSubPr>
                                        <m:e>
                                          <m:r>
                                            <a:rPr lang="es-ES" sz="2000" i="1">
                                              <a:latin typeface="Cambria Math" panose="02040503050406030204" pitchFamily="18" charset="0"/>
                                            </a:rPr>
                                            <m:t>𝑥</m:t>
                                          </m:r>
                                        </m:e>
                                        <m:sub>
                                          <m:r>
                                            <a:rPr lang="es-ES" sz="2000" i="1">
                                              <a:latin typeface="Cambria Math" panose="02040503050406030204" pitchFamily="18" charset="0"/>
                                            </a:rPr>
                                            <m:t>𝑖</m:t>
                                          </m:r>
                                        </m:sub>
                                      </m:sSub>
                                      <m:r>
                                        <a:rPr lang="es-ES" sz="2000" i="0">
                                          <a:latin typeface="Cambria Math" panose="02040503050406030204" pitchFamily="18" charset="0"/>
                                        </a:rPr>
                                        <m:t>−</m:t>
                                      </m:r>
                                      <m:acc>
                                        <m:accPr>
                                          <m:chr m:val="̅"/>
                                          <m:ctrlPr>
                                            <a:rPr lang="es-ES" sz="2000" i="1">
                                              <a:latin typeface="Cambria Math"/>
                                            </a:rPr>
                                          </m:ctrlPr>
                                        </m:accPr>
                                        <m:e>
                                          <m:r>
                                            <a:rPr lang="es-ES" sz="2000" i="1">
                                              <a:latin typeface="Cambria Math" panose="02040503050406030204" pitchFamily="18" charset="0"/>
                                            </a:rPr>
                                            <m:t>𝑥</m:t>
                                          </m:r>
                                        </m:e>
                                      </m:acc>
                                    </m:e>
                                  </m:d>
                                </m:e>
                              </m:nary>
                            </m:e>
                            <m:sup>
                              <m:r>
                                <a:rPr lang="es-ES" sz="2000" i="0">
                                  <a:latin typeface="Cambria Math" panose="02040503050406030204" pitchFamily="18" charset="0"/>
                                </a:rPr>
                                <m:t>2</m:t>
                              </m:r>
                            </m:sup>
                          </m:sSup>
                        </m:num>
                        <m:den>
                          <m:r>
                            <a:rPr lang="es-ES" sz="2000" i="1">
                              <a:latin typeface="Cambria Math" panose="02040503050406030204" pitchFamily="18" charset="0"/>
                            </a:rPr>
                            <m:t>𝑛</m:t>
                          </m:r>
                          <m:r>
                            <a:rPr lang="es-ES" sz="2000" i="0">
                              <a:latin typeface="Cambria Math" panose="02040503050406030204" pitchFamily="18" charset="0"/>
                            </a:rPr>
                            <m:t>−1</m:t>
                          </m:r>
                        </m:den>
                      </m:f>
                      <m:r>
                        <a:rPr lang="es-ES" sz="2000" i="0">
                          <a:latin typeface="Cambria Math" panose="02040503050406030204" pitchFamily="18" charset="0"/>
                        </a:rPr>
                        <m:t>=</m:t>
                      </m:r>
                      <m:f>
                        <m:fPr>
                          <m:ctrlPr>
                            <a:rPr lang="es-ES" sz="2000" i="1">
                              <a:latin typeface="Cambria Math"/>
                            </a:rPr>
                          </m:ctrlPr>
                        </m:fPr>
                        <m:num>
                          <m:r>
                            <a:rPr lang="es-ES" sz="2000" i="1">
                              <a:latin typeface="Cambria Math" panose="02040503050406030204" pitchFamily="18" charset="0"/>
                            </a:rPr>
                            <m:t>𝑑𝑒𝑠𝑣𝑖𝑎𝑐𝑖</m:t>
                          </m:r>
                          <m:r>
                            <a:rPr lang="es-ES" sz="2000" i="0">
                              <a:latin typeface="Cambria Math" panose="02040503050406030204" pitchFamily="18" charset="0"/>
                            </a:rPr>
                            <m:t>ó</m:t>
                          </m:r>
                          <m:r>
                            <a:rPr lang="es-ES" sz="2000" i="1">
                              <a:latin typeface="Cambria Math" panose="02040503050406030204" pitchFamily="18" charset="0"/>
                            </a:rPr>
                            <m:t>𝑛</m:t>
                          </m:r>
                          <m:r>
                            <a:rPr lang="es-ES" sz="2000" i="0">
                              <a:latin typeface="Cambria Math" panose="02040503050406030204" pitchFamily="18" charset="0"/>
                            </a:rPr>
                            <m:t> </m:t>
                          </m:r>
                          <m:r>
                            <a:rPr lang="es-ES" sz="2000" i="1">
                              <a:latin typeface="Cambria Math" panose="02040503050406030204" pitchFamily="18" charset="0"/>
                            </a:rPr>
                            <m:t>𝑐𝑢𝑎𝑑𝑟</m:t>
                          </m:r>
                          <m:r>
                            <a:rPr lang="es-ES" sz="2000" i="0">
                              <a:latin typeface="Cambria Math" panose="02040503050406030204" pitchFamily="18" charset="0"/>
                            </a:rPr>
                            <m:t>á</m:t>
                          </m:r>
                          <m:r>
                            <a:rPr lang="es-ES" sz="2000" i="1">
                              <a:latin typeface="Cambria Math" panose="02040503050406030204" pitchFamily="18" charset="0"/>
                            </a:rPr>
                            <m:t>𝑡𝑖𝑐𝑎</m:t>
                          </m:r>
                        </m:num>
                        <m:den>
                          <m:r>
                            <a:rPr lang="es-ES" sz="2000" i="1">
                              <a:latin typeface="Cambria Math" panose="02040503050406030204" pitchFamily="18" charset="0"/>
                            </a:rPr>
                            <m:t>𝑛</m:t>
                          </m:r>
                          <m:r>
                            <a:rPr lang="es-ES" sz="2000" i="0">
                              <a:latin typeface="Cambria Math" panose="02040503050406030204" pitchFamily="18" charset="0"/>
                            </a:rPr>
                            <m:t>ú</m:t>
                          </m:r>
                          <m:r>
                            <a:rPr lang="es-ES" sz="2000" i="1">
                              <a:latin typeface="Cambria Math" panose="02040503050406030204" pitchFamily="18" charset="0"/>
                            </a:rPr>
                            <m:t>𝑚𝑒𝑟𝑜</m:t>
                          </m:r>
                          <m:r>
                            <a:rPr lang="es-ES" sz="2000" i="0">
                              <a:latin typeface="Cambria Math" panose="02040503050406030204" pitchFamily="18" charset="0"/>
                            </a:rPr>
                            <m:t> </m:t>
                          </m:r>
                          <m:r>
                            <a:rPr lang="es-ES" sz="2000" i="1">
                              <a:latin typeface="Cambria Math" panose="02040503050406030204" pitchFamily="18" charset="0"/>
                            </a:rPr>
                            <m:t>𝑑𝑒</m:t>
                          </m:r>
                          <m:r>
                            <a:rPr lang="es-ES" sz="2000" i="0">
                              <a:latin typeface="Cambria Math" panose="02040503050406030204" pitchFamily="18" charset="0"/>
                            </a:rPr>
                            <m:t> </m:t>
                          </m:r>
                          <m:r>
                            <a:rPr lang="es-ES" sz="2000" i="1">
                              <a:latin typeface="Cambria Math" panose="02040503050406030204" pitchFamily="18" charset="0"/>
                            </a:rPr>
                            <m:t>𝑑𝑎𝑡𝑜𝑠</m:t>
                          </m:r>
                        </m:den>
                      </m:f>
                    </m:oMath>
                  </m:oMathPara>
                </a14:m>
                <a:endParaRPr lang="es-ES" sz="2000" dirty="0"/>
              </a:p>
            </p:txBody>
          </p:sp>
        </mc:Choice>
        <mc:Fallback xmlns="">
          <p:sp>
            <p:nvSpPr>
              <p:cNvPr id="2" name="Rectángulo 1"/>
              <p:cNvSpPr>
                <a:spLocks noRot="1" noChangeAspect="1" noMove="1" noResize="1" noEditPoints="1" noAdjustHandles="1" noChangeArrowheads="1" noChangeShapeType="1" noTextEdit="1"/>
              </p:cNvSpPr>
              <p:nvPr/>
            </p:nvSpPr>
            <p:spPr>
              <a:xfrm>
                <a:off x="1187624" y="5497413"/>
                <a:ext cx="6858000" cy="750590"/>
              </a:xfrm>
              <a:prstGeom prst="rect">
                <a:avLst/>
              </a:prstGeom>
              <a:blipFill rotWithShape="1">
                <a:blip r:embed="rId2" cstate="print"/>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535243655"/>
      </p:ext>
    </p:extLst>
  </p:cSld>
  <p:clrMapOvr>
    <a:masterClrMapping/>
  </p:clrMapOvr>
  <p:transition>
    <p:randomBar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295400"/>
            <a:ext cx="8153400" cy="5301952"/>
          </a:xfrm>
        </p:spPr>
        <p:txBody>
          <a:bodyPr>
            <a:normAutofit fontScale="85000" lnSpcReduction="20000"/>
          </a:bodyPr>
          <a:lstStyle/>
          <a:p>
            <a:r>
              <a:rPr lang="es-CR" dirty="0" smtClean="0"/>
              <a:t>La desviación estándar (DE) se describe de la siguiente forma:</a:t>
            </a:r>
          </a:p>
          <a:p>
            <a:endParaRPr lang="es-CR" dirty="0" smtClean="0"/>
          </a:p>
          <a:p>
            <a:endParaRPr lang="es-CR" dirty="0" smtClean="0"/>
          </a:p>
          <a:p>
            <a:endParaRPr lang="es-CR" dirty="0" smtClean="0"/>
          </a:p>
          <a:p>
            <a:endParaRPr lang="es-CR" dirty="0" smtClean="0"/>
          </a:p>
          <a:p>
            <a:pPr>
              <a:buNone/>
            </a:pPr>
            <a:endParaRPr lang="es-CR" dirty="0" smtClean="0"/>
          </a:p>
          <a:p>
            <a:r>
              <a:rPr lang="es-CR" dirty="0" smtClean="0"/>
              <a:t>La desviación estándar nos indica cuánto se alejan, en promedio, las observaciones de la media aritmética del conjunto.</a:t>
            </a:r>
          </a:p>
          <a:p>
            <a:endParaRPr lang="es-CR" dirty="0" smtClean="0"/>
          </a:p>
          <a:p>
            <a:r>
              <a:rPr lang="es-CR" dirty="0" smtClean="0"/>
              <a:t>Es la medida de dispersión más usada en estadística, tanto en aspectos descriptivos como analíticos. </a:t>
            </a:r>
            <a:endParaRPr lang="es-CR" dirty="0"/>
          </a:p>
        </p:txBody>
      </p:sp>
      <p:sp>
        <p:nvSpPr>
          <p:cNvPr id="4" name="Title 1"/>
          <p:cNvSpPr>
            <a:spLocks noGrp="1"/>
          </p:cNvSpPr>
          <p:nvPr>
            <p:ph type="title"/>
          </p:nvPr>
        </p:nvSpPr>
        <p:spPr>
          <a:xfrm>
            <a:off x="457200" y="0"/>
            <a:ext cx="8153400" cy="990600"/>
          </a:xfrm>
        </p:spPr>
        <p:txBody>
          <a:bodyPr/>
          <a:lstStyle/>
          <a:p>
            <a:pPr algn="ctr"/>
            <a:r>
              <a:rPr lang="es-CR" dirty="0" smtClean="0"/>
              <a:t>Variancia y desviación estándar</a:t>
            </a:r>
            <a:endParaRPr lang="es-CR" dirty="0"/>
          </a:p>
        </p:txBody>
      </p:sp>
      <mc:AlternateContent xmlns:mc="http://schemas.openxmlformats.org/markup-compatibility/2006" xmlns:a14="http://schemas.microsoft.com/office/drawing/2010/main">
        <mc:Choice Requires="a14">
          <p:sp>
            <p:nvSpPr>
              <p:cNvPr id="5" name="Rectangle 4"/>
              <p:cNvSpPr/>
              <p:nvPr/>
            </p:nvSpPr>
            <p:spPr>
              <a:xfrm>
                <a:off x="762000" y="2403376"/>
                <a:ext cx="7620000" cy="1371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s-CR" sz="2400" i="1">
                          <a:latin typeface="Cambria Math"/>
                        </a:rPr>
                        <m:t>𝐷𝐸</m:t>
                      </m:r>
                      <m:r>
                        <a:rPr lang="es-CR" sz="2400" i="1">
                          <a:latin typeface="Cambria Math"/>
                        </a:rPr>
                        <m:t>= </m:t>
                      </m:r>
                      <m:rad>
                        <m:radPr>
                          <m:degHide m:val="on"/>
                          <m:ctrlPr>
                            <a:rPr lang="es-ES" sz="2400" i="1">
                              <a:latin typeface="Cambria Math"/>
                            </a:rPr>
                          </m:ctrlPr>
                        </m:radPr>
                        <m:deg/>
                        <m:e>
                          <m:sSup>
                            <m:sSupPr>
                              <m:ctrlPr>
                                <a:rPr lang="es-ES" sz="2400" i="1">
                                  <a:latin typeface="Cambria Math"/>
                                </a:rPr>
                              </m:ctrlPr>
                            </m:sSupPr>
                            <m:e>
                              <m:r>
                                <a:rPr lang="es-CR" sz="2400" i="1">
                                  <a:latin typeface="Cambria Math"/>
                                </a:rPr>
                                <m:t>𝑠</m:t>
                              </m:r>
                            </m:e>
                            <m:sup>
                              <m:r>
                                <a:rPr lang="es-CR" sz="2400" i="1">
                                  <a:latin typeface="Cambria Math"/>
                                </a:rPr>
                                <m:t>2</m:t>
                              </m:r>
                            </m:sup>
                          </m:sSup>
                        </m:e>
                      </m:rad>
                      <m:r>
                        <a:rPr lang="es-CR" sz="2400" i="1">
                          <a:latin typeface="Cambria Math"/>
                        </a:rPr>
                        <m:t>=</m:t>
                      </m:r>
                      <m:rad>
                        <m:radPr>
                          <m:degHide m:val="on"/>
                          <m:ctrlPr>
                            <a:rPr lang="es-ES" sz="2400" i="1">
                              <a:latin typeface="Cambria Math"/>
                            </a:rPr>
                          </m:ctrlPr>
                        </m:radPr>
                        <m:deg/>
                        <m:e>
                          <m:f>
                            <m:fPr>
                              <m:ctrlPr>
                                <a:rPr lang="es-ES" sz="2400" i="1">
                                  <a:latin typeface="Cambria Math"/>
                                </a:rPr>
                              </m:ctrlPr>
                            </m:fPr>
                            <m:num>
                              <m:sSup>
                                <m:sSupPr>
                                  <m:ctrlPr>
                                    <a:rPr lang="es-ES" sz="2400" i="1">
                                      <a:latin typeface="Cambria Math"/>
                                    </a:rPr>
                                  </m:ctrlPr>
                                </m:sSupPr>
                                <m:e>
                                  <m:nary>
                                    <m:naryPr>
                                      <m:chr m:val="∑"/>
                                      <m:limLoc m:val="undOvr"/>
                                      <m:subHide m:val="on"/>
                                      <m:supHide m:val="on"/>
                                      <m:ctrlPr>
                                        <a:rPr lang="es-ES" sz="2400" i="1">
                                          <a:latin typeface="Cambria Math"/>
                                        </a:rPr>
                                      </m:ctrlPr>
                                    </m:naryPr>
                                    <m:sub/>
                                    <m:sup/>
                                    <m:e>
                                      <m:r>
                                        <a:rPr lang="es-CR" sz="2400" i="1">
                                          <a:latin typeface="Cambria Math"/>
                                        </a:rPr>
                                        <m:t>(</m:t>
                                      </m:r>
                                      <m:sSub>
                                        <m:sSubPr>
                                          <m:ctrlPr>
                                            <a:rPr lang="es-ES" sz="2400" i="1">
                                              <a:latin typeface="Cambria Math"/>
                                            </a:rPr>
                                          </m:ctrlPr>
                                        </m:sSubPr>
                                        <m:e>
                                          <m:r>
                                            <a:rPr lang="es-CR" sz="2400" i="1">
                                              <a:latin typeface="Cambria Math"/>
                                            </a:rPr>
                                            <m:t>𝑥</m:t>
                                          </m:r>
                                        </m:e>
                                        <m:sub>
                                          <m:r>
                                            <a:rPr lang="es-CR" sz="2400" i="1">
                                              <a:latin typeface="Cambria Math"/>
                                            </a:rPr>
                                            <m:t>𝑖</m:t>
                                          </m:r>
                                        </m:sub>
                                      </m:sSub>
                                      <m:r>
                                        <a:rPr lang="es-CR" sz="2400" i="1">
                                          <a:latin typeface="Cambria Math"/>
                                        </a:rPr>
                                        <m:t>−</m:t>
                                      </m:r>
                                      <m:acc>
                                        <m:accPr>
                                          <m:chr m:val="̅"/>
                                          <m:ctrlPr>
                                            <a:rPr lang="es-ES" sz="2400" i="1">
                                              <a:latin typeface="Cambria Math"/>
                                            </a:rPr>
                                          </m:ctrlPr>
                                        </m:accPr>
                                        <m:e>
                                          <m:r>
                                            <a:rPr lang="es-CR" sz="2400" i="1">
                                              <a:latin typeface="Cambria Math"/>
                                            </a:rPr>
                                            <m:t>𝑥</m:t>
                                          </m:r>
                                        </m:e>
                                      </m:acc>
                                      <m:r>
                                        <a:rPr lang="es-CR" sz="2400" i="1">
                                          <a:latin typeface="Cambria Math"/>
                                        </a:rPr>
                                        <m:t>)</m:t>
                                      </m:r>
                                    </m:e>
                                  </m:nary>
                                </m:e>
                                <m:sup>
                                  <m:r>
                                    <a:rPr lang="es-CR" sz="2400" i="1">
                                      <a:latin typeface="Cambria Math"/>
                                    </a:rPr>
                                    <m:t>2</m:t>
                                  </m:r>
                                </m:sup>
                              </m:sSup>
                            </m:num>
                            <m:den>
                              <m:r>
                                <a:rPr lang="es-CR" sz="2400" i="1">
                                  <a:latin typeface="Cambria Math"/>
                                </a:rPr>
                                <m:t>𝑛</m:t>
                              </m:r>
                              <m:r>
                                <a:rPr lang="es-CR" sz="2400" i="1">
                                  <a:latin typeface="Cambria Math"/>
                                </a:rPr>
                                <m:t>−1</m:t>
                              </m:r>
                            </m:den>
                          </m:f>
                        </m:e>
                      </m:rad>
                      <m:r>
                        <a:rPr lang="es-CR" sz="2400" i="1">
                          <a:latin typeface="Cambria Math"/>
                        </a:rPr>
                        <m:t>=</m:t>
                      </m:r>
                      <m:rad>
                        <m:radPr>
                          <m:degHide m:val="on"/>
                          <m:ctrlPr>
                            <a:rPr lang="es-ES" sz="2400" i="1">
                              <a:latin typeface="Cambria Math"/>
                            </a:rPr>
                          </m:ctrlPr>
                        </m:radPr>
                        <m:deg/>
                        <m:e>
                          <m:f>
                            <m:fPr>
                              <m:ctrlPr>
                                <a:rPr lang="es-ES" sz="2400" i="1">
                                  <a:latin typeface="Cambria Math"/>
                                </a:rPr>
                              </m:ctrlPr>
                            </m:fPr>
                            <m:num>
                              <m:r>
                                <a:rPr lang="es-CR" sz="2400" i="1">
                                  <a:latin typeface="Cambria Math"/>
                                </a:rPr>
                                <m:t>𝑑𝑒𝑠𝑣𝑖𝑎𝑐𝑖</m:t>
                              </m:r>
                              <m:r>
                                <a:rPr lang="es-CR" sz="2400" i="1">
                                  <a:latin typeface="Cambria Math"/>
                                </a:rPr>
                                <m:t>ó</m:t>
                              </m:r>
                              <m:r>
                                <a:rPr lang="es-CR" sz="2400" i="1">
                                  <a:latin typeface="Cambria Math"/>
                                </a:rPr>
                                <m:t>𝑛</m:t>
                              </m:r>
                              <m:r>
                                <a:rPr lang="es-CR" sz="2400" i="1">
                                  <a:latin typeface="Cambria Math"/>
                                </a:rPr>
                                <m:t> </m:t>
                              </m:r>
                              <m:r>
                                <a:rPr lang="es-CR" sz="2400" i="1">
                                  <a:latin typeface="Cambria Math"/>
                                </a:rPr>
                                <m:t>𝑐𝑢𝑎𝑑𝑟</m:t>
                              </m:r>
                              <m:r>
                                <a:rPr lang="es-CR" sz="2400" i="1">
                                  <a:latin typeface="Cambria Math"/>
                                </a:rPr>
                                <m:t>á</m:t>
                              </m:r>
                              <m:r>
                                <a:rPr lang="es-CR" sz="2400" i="1">
                                  <a:latin typeface="Cambria Math"/>
                                </a:rPr>
                                <m:t>𝑡𝑖𝑐𝑎</m:t>
                              </m:r>
                            </m:num>
                            <m:den>
                              <m:r>
                                <a:rPr lang="es-CR" sz="2400" i="1">
                                  <a:latin typeface="Cambria Math"/>
                                </a:rPr>
                                <m:t>𝑛</m:t>
                              </m:r>
                              <m:r>
                                <a:rPr lang="es-CR" sz="2400" i="1">
                                  <a:latin typeface="Cambria Math"/>
                                </a:rPr>
                                <m:t>ú</m:t>
                              </m:r>
                              <m:r>
                                <a:rPr lang="es-CR" sz="2400" i="1">
                                  <a:latin typeface="Cambria Math"/>
                                </a:rPr>
                                <m:t>𝑚𝑒𝑟𝑜</m:t>
                              </m:r>
                              <m:r>
                                <a:rPr lang="es-CR" sz="2400" i="1">
                                  <a:latin typeface="Cambria Math"/>
                                </a:rPr>
                                <m:t> </m:t>
                              </m:r>
                              <m:r>
                                <a:rPr lang="es-CR" sz="2400" i="1">
                                  <a:latin typeface="Cambria Math"/>
                                </a:rPr>
                                <m:t>𝑑𝑒</m:t>
                              </m:r>
                              <m:r>
                                <a:rPr lang="es-CR" sz="2400" i="1">
                                  <a:latin typeface="Cambria Math"/>
                                </a:rPr>
                                <m:t> </m:t>
                              </m:r>
                              <m:r>
                                <a:rPr lang="es-CR" sz="2400" i="1">
                                  <a:latin typeface="Cambria Math"/>
                                </a:rPr>
                                <m:t>𝑑𝑎𝑡𝑜𝑠</m:t>
                              </m:r>
                            </m:den>
                          </m:f>
                        </m:e>
                      </m:rad>
                    </m:oMath>
                  </m:oMathPara>
                </a14:m>
                <a:endParaRPr lang="es-CR" sz="2400" dirty="0"/>
              </a:p>
            </p:txBody>
          </p:sp>
        </mc:Choice>
        <mc:Fallback xmlns="">
          <p:sp>
            <p:nvSpPr>
              <p:cNvPr id="5" name="Rectangle 4"/>
              <p:cNvSpPr>
                <a:spLocks noRot="1" noChangeAspect="1" noMove="1" noResize="1" noEditPoints="1" noAdjustHandles="1" noChangeArrowheads="1" noChangeShapeType="1" noTextEdit="1"/>
              </p:cNvSpPr>
              <p:nvPr/>
            </p:nvSpPr>
            <p:spPr>
              <a:xfrm>
                <a:off x="762000" y="2403376"/>
                <a:ext cx="7620000" cy="1371600"/>
              </a:xfrm>
              <a:prstGeom prst="rect">
                <a:avLst/>
              </a:prstGeom>
              <a:blipFill rotWithShape="1">
                <a:blip r:embed="rId2" cstate="print"/>
                <a:stretch>
                  <a:fillRect/>
                </a:stretch>
              </a:blipFill>
            </p:spPr>
            <p:txBody>
              <a:bodyPr/>
              <a:lstStyle/>
              <a:p>
                <a:r>
                  <a:rPr lang="es-CR">
                    <a:noFill/>
                  </a:rPr>
                  <a:t> </a:t>
                </a:r>
              </a:p>
            </p:txBody>
          </p:sp>
        </mc:Fallback>
      </mc:AlternateContent>
      <p:sp>
        <p:nvSpPr>
          <p:cNvPr id="122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645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Tree>
    <p:extLst>
      <p:ext uri="{BB962C8B-B14F-4D97-AF65-F5344CB8AC3E}">
        <p14:creationId xmlns:p14="http://schemas.microsoft.com/office/powerpoint/2010/main" val="2276368860"/>
      </p:ext>
    </p:extLst>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1371600"/>
            <a:ext cx="6336704" cy="5297760"/>
          </a:xfrm>
        </p:spPr>
        <p:txBody>
          <a:bodyPr>
            <a:normAutofit fontScale="85000" lnSpcReduction="10000"/>
          </a:bodyPr>
          <a:lstStyle/>
          <a:p>
            <a:pPr algn="just"/>
            <a:r>
              <a:rPr lang="es-CR" dirty="0" smtClean="0"/>
              <a:t>Para fines prácticos, la medida de dispersión que se utiliza en informes, reportes, descripciones y se interpreta es la desviación estándar. </a:t>
            </a:r>
          </a:p>
          <a:p>
            <a:pPr algn="just"/>
            <a:endParaRPr lang="es-CR" dirty="0" smtClean="0"/>
          </a:p>
          <a:p>
            <a:pPr algn="just"/>
            <a:r>
              <a:rPr lang="es-CR" dirty="0" smtClean="0"/>
              <a:t>La variancia se utiliza para facilitar los cálculos, pero no se interpreta ni nada por el estilo, ya que las medidas están modificadas por el cuadro, e interesa la medida original de la variable.</a:t>
            </a:r>
          </a:p>
          <a:p>
            <a:pPr algn="just"/>
            <a:endParaRPr lang="es-CR" dirty="0" smtClean="0"/>
          </a:p>
          <a:p>
            <a:pPr algn="just"/>
            <a:r>
              <a:rPr lang="es-CR" dirty="0" smtClean="0"/>
              <a:t>De ahí que si interpretamos algo será la DE.</a:t>
            </a:r>
            <a:endParaRPr lang="es-CR" dirty="0"/>
          </a:p>
        </p:txBody>
      </p:sp>
      <p:sp>
        <p:nvSpPr>
          <p:cNvPr id="4" name="Title 1"/>
          <p:cNvSpPr>
            <a:spLocks noGrp="1"/>
          </p:cNvSpPr>
          <p:nvPr>
            <p:ph type="title"/>
          </p:nvPr>
        </p:nvSpPr>
        <p:spPr>
          <a:xfrm>
            <a:off x="457200" y="0"/>
            <a:ext cx="8153400" cy="990600"/>
          </a:xfrm>
        </p:spPr>
        <p:txBody>
          <a:bodyPr/>
          <a:lstStyle/>
          <a:p>
            <a:pPr algn="ctr"/>
            <a:r>
              <a:rPr lang="es-CR" dirty="0" smtClean="0"/>
              <a:t>Variancia y desviación estándar</a:t>
            </a:r>
            <a:endParaRPr lang="es-CR" dirty="0"/>
          </a:p>
        </p:txBody>
      </p:sp>
      <p:pic>
        <p:nvPicPr>
          <p:cNvPr id="28674" name="Picture 2" descr="http://image.mathcaptain.com/cms/images/41/graphing-standard-devi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5591" y="1340768"/>
            <a:ext cx="23622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55988"/>
      </p:ext>
    </p:extLst>
  </p:cSld>
  <p:clrMapOvr>
    <a:masterClrMapping/>
  </p:clrMapOvr>
  <p:transition>
    <p:newsfla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1295400"/>
            <a:ext cx="8208912" cy="4572000"/>
          </a:xfrm>
        </p:spPr>
        <p:txBody>
          <a:bodyPr/>
          <a:lstStyle/>
          <a:p>
            <a:pPr algn="just"/>
            <a:r>
              <a:rPr lang="es-CR" dirty="0" smtClean="0"/>
              <a:t>Para el cálculo de la variancia se puede proceder de dos formas. La primera es la forma “normal” y la otra es la “simplificada”.</a:t>
            </a:r>
          </a:p>
          <a:p>
            <a:pPr algn="just"/>
            <a:endParaRPr lang="es-CR" dirty="0" smtClean="0"/>
          </a:p>
          <a:p>
            <a:pPr algn="just"/>
            <a:r>
              <a:rPr lang="es-CR" dirty="0" smtClean="0"/>
              <a:t>El cálculo de la variancia “normal”, cuando se tiene una muestra de “n” datos, se expresa como “S</a:t>
            </a:r>
            <a:r>
              <a:rPr lang="es-CR" baseline="30000" dirty="0" smtClean="0"/>
              <a:t>2</a:t>
            </a:r>
            <a:r>
              <a:rPr lang="es-CR" dirty="0" smtClean="0"/>
              <a:t>” , se denota:</a:t>
            </a:r>
          </a:p>
          <a:p>
            <a:endParaRPr lang="es-CR" dirty="0"/>
          </a:p>
        </p:txBody>
      </p:sp>
      <p:sp>
        <p:nvSpPr>
          <p:cNvPr id="4" name="Title 1"/>
          <p:cNvSpPr>
            <a:spLocks noGrp="1"/>
          </p:cNvSpPr>
          <p:nvPr>
            <p:ph type="title"/>
          </p:nvPr>
        </p:nvSpPr>
        <p:spPr>
          <a:xfrm>
            <a:off x="457200" y="0"/>
            <a:ext cx="8153400" cy="990600"/>
          </a:xfrm>
        </p:spPr>
        <p:txBody>
          <a:bodyPr/>
          <a:lstStyle/>
          <a:p>
            <a:pPr algn="ctr"/>
            <a:r>
              <a:rPr lang="es-CR" dirty="0" smtClean="0"/>
              <a:t>Variancia y desviación estándar</a:t>
            </a:r>
            <a:endParaRPr lang="es-CR" dirty="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mc:AlternateContent xmlns:mc="http://schemas.openxmlformats.org/markup-compatibility/2006" xmlns:a14="http://schemas.microsoft.com/office/drawing/2010/main">
        <mc:Choice Requires="a14">
          <p:sp>
            <p:nvSpPr>
              <p:cNvPr id="2" name="Rectángulo 1"/>
              <p:cNvSpPr/>
              <p:nvPr/>
            </p:nvSpPr>
            <p:spPr>
              <a:xfrm>
                <a:off x="3347864" y="5426287"/>
                <a:ext cx="3564887" cy="12768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3600" smtClean="0">
                          <a:latin typeface="Cambria Math" panose="02040503050406030204" pitchFamily="18" charset="0"/>
                        </a:rPr>
                        <m:t> </m:t>
                      </m:r>
                      <m:sSup>
                        <m:sSupPr>
                          <m:ctrlPr>
                            <a:rPr lang="es-ES" sz="3600" i="1">
                              <a:latin typeface="Cambria Math"/>
                            </a:rPr>
                          </m:ctrlPr>
                        </m:sSupPr>
                        <m:e>
                          <m:r>
                            <a:rPr lang="es-CR" sz="3600" b="0" i="1" smtClean="0">
                              <a:latin typeface="Cambria Math" panose="02040503050406030204" pitchFamily="18" charset="0"/>
                            </a:rPr>
                            <m:t>𝑆</m:t>
                          </m:r>
                        </m:e>
                        <m:sup>
                          <m:r>
                            <a:rPr lang="es-ES" sz="3600" i="0">
                              <a:latin typeface="Cambria Math" panose="02040503050406030204" pitchFamily="18" charset="0"/>
                            </a:rPr>
                            <m:t>2</m:t>
                          </m:r>
                        </m:sup>
                      </m:sSup>
                      <m:r>
                        <a:rPr lang="es-ES" sz="3600" i="0">
                          <a:latin typeface="Cambria Math" panose="02040503050406030204" pitchFamily="18" charset="0"/>
                        </a:rPr>
                        <m:t>=</m:t>
                      </m:r>
                      <m:f>
                        <m:fPr>
                          <m:ctrlPr>
                            <a:rPr lang="es-ES" sz="3600" i="1">
                              <a:latin typeface="Cambria Math"/>
                            </a:rPr>
                          </m:ctrlPr>
                        </m:fPr>
                        <m:num>
                          <m:sSup>
                            <m:sSupPr>
                              <m:ctrlPr>
                                <a:rPr lang="es-ES" sz="3600" i="1">
                                  <a:latin typeface="Cambria Math"/>
                                </a:rPr>
                              </m:ctrlPr>
                            </m:sSupPr>
                            <m:e>
                              <m:nary>
                                <m:naryPr>
                                  <m:chr m:val="∑"/>
                                  <m:subHide m:val="on"/>
                                  <m:supHide m:val="on"/>
                                  <m:ctrlPr>
                                    <a:rPr lang="es-ES" sz="3600" i="1">
                                      <a:latin typeface="Cambria Math"/>
                                    </a:rPr>
                                  </m:ctrlPr>
                                </m:naryPr>
                                <m:sub/>
                                <m:sup/>
                                <m:e>
                                  <m:d>
                                    <m:dPr>
                                      <m:ctrlPr>
                                        <a:rPr lang="es-ES" sz="3600" i="1">
                                          <a:latin typeface="Cambria Math"/>
                                        </a:rPr>
                                      </m:ctrlPr>
                                    </m:dPr>
                                    <m:e>
                                      <m:sSub>
                                        <m:sSubPr>
                                          <m:ctrlPr>
                                            <a:rPr lang="es-ES" sz="3600" i="1">
                                              <a:latin typeface="Cambria Math"/>
                                            </a:rPr>
                                          </m:ctrlPr>
                                        </m:sSubPr>
                                        <m:e>
                                          <m:r>
                                            <a:rPr lang="es-ES" sz="3600" i="1">
                                              <a:latin typeface="Cambria Math" panose="02040503050406030204" pitchFamily="18" charset="0"/>
                                            </a:rPr>
                                            <m:t>𝑥</m:t>
                                          </m:r>
                                        </m:e>
                                        <m:sub>
                                          <m:r>
                                            <a:rPr lang="es-ES" sz="3600" i="1">
                                              <a:latin typeface="Cambria Math" panose="02040503050406030204" pitchFamily="18" charset="0"/>
                                            </a:rPr>
                                            <m:t>𝑖</m:t>
                                          </m:r>
                                        </m:sub>
                                      </m:sSub>
                                      <m:r>
                                        <a:rPr lang="es-ES" sz="3600" i="0">
                                          <a:latin typeface="Cambria Math" panose="02040503050406030204" pitchFamily="18" charset="0"/>
                                        </a:rPr>
                                        <m:t>−</m:t>
                                      </m:r>
                                      <m:acc>
                                        <m:accPr>
                                          <m:chr m:val="̅"/>
                                          <m:ctrlPr>
                                            <a:rPr lang="es-ES" sz="3600" i="1">
                                              <a:latin typeface="Cambria Math"/>
                                            </a:rPr>
                                          </m:ctrlPr>
                                        </m:accPr>
                                        <m:e>
                                          <m:r>
                                            <a:rPr lang="es-ES" sz="3600" i="1">
                                              <a:latin typeface="Cambria Math" panose="02040503050406030204" pitchFamily="18" charset="0"/>
                                            </a:rPr>
                                            <m:t>𝑥</m:t>
                                          </m:r>
                                        </m:e>
                                      </m:acc>
                                    </m:e>
                                  </m:d>
                                </m:e>
                              </m:nary>
                            </m:e>
                            <m:sup>
                              <m:r>
                                <a:rPr lang="es-ES" sz="3600" i="0">
                                  <a:latin typeface="Cambria Math" panose="02040503050406030204" pitchFamily="18" charset="0"/>
                                </a:rPr>
                                <m:t>2</m:t>
                              </m:r>
                            </m:sup>
                          </m:sSup>
                        </m:num>
                        <m:den>
                          <m:r>
                            <a:rPr lang="es-ES" sz="3600" i="1">
                              <a:latin typeface="Cambria Math" panose="02040503050406030204" pitchFamily="18" charset="0"/>
                            </a:rPr>
                            <m:t>𝑛</m:t>
                          </m:r>
                          <m:r>
                            <a:rPr lang="es-ES" sz="3600" i="0">
                              <a:latin typeface="Cambria Math" panose="02040503050406030204" pitchFamily="18" charset="0"/>
                            </a:rPr>
                            <m:t>−1</m:t>
                          </m:r>
                        </m:den>
                      </m:f>
                    </m:oMath>
                  </m:oMathPara>
                </a14:m>
                <a:endParaRPr lang="es-ES" sz="3600" dirty="0"/>
              </a:p>
            </p:txBody>
          </p:sp>
        </mc:Choice>
        <mc:Fallback xmlns="">
          <p:sp>
            <p:nvSpPr>
              <p:cNvPr id="2" name="Rectángulo 1"/>
              <p:cNvSpPr>
                <a:spLocks noRot="1" noChangeAspect="1" noMove="1" noResize="1" noEditPoints="1" noAdjustHandles="1" noChangeArrowheads="1" noChangeShapeType="1" noTextEdit="1"/>
              </p:cNvSpPr>
              <p:nvPr/>
            </p:nvSpPr>
            <p:spPr>
              <a:xfrm>
                <a:off x="3347864" y="5426287"/>
                <a:ext cx="3564887" cy="1276824"/>
              </a:xfrm>
              <a:prstGeom prst="rect">
                <a:avLst/>
              </a:prstGeom>
              <a:blipFill rotWithShape="1">
                <a:blip r:embed="rId2" cstate="print"/>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52994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219200"/>
            <a:ext cx="7772400" cy="5410200"/>
          </a:xfrm>
        </p:spPr>
        <p:txBody>
          <a:bodyPr>
            <a:normAutofit/>
          </a:bodyPr>
          <a:lstStyle/>
          <a:p>
            <a:r>
              <a:rPr lang="es-CR" dirty="0" smtClean="0"/>
              <a:t>Sea el conjunto de datos anterior, </a:t>
            </a:r>
          </a:p>
          <a:p>
            <a:pPr algn="ctr">
              <a:buNone/>
            </a:pPr>
            <a:r>
              <a:rPr lang="es-CR" dirty="0" smtClean="0"/>
              <a:t>3, 10, 2, 8, 7.</a:t>
            </a:r>
          </a:p>
          <a:p>
            <a:r>
              <a:rPr lang="es-CR" dirty="0" smtClean="0"/>
              <a:t>Para obtener la variancia:</a:t>
            </a:r>
          </a:p>
          <a:p>
            <a:endParaRPr lang="es-CR" dirty="0" smtClean="0"/>
          </a:p>
          <a:p>
            <a:pPr>
              <a:buNone/>
            </a:pPr>
            <a:endParaRPr lang="es-CR" dirty="0" smtClean="0"/>
          </a:p>
          <a:p>
            <a:pPr>
              <a:buNone/>
            </a:pPr>
            <a:endParaRPr lang="es-CR" dirty="0" smtClean="0"/>
          </a:p>
          <a:p>
            <a:pPr>
              <a:buNone/>
            </a:pPr>
            <a:r>
              <a:rPr lang="es-CR" dirty="0" smtClean="0"/>
              <a:t>  	</a:t>
            </a:r>
          </a:p>
          <a:p>
            <a:pPr>
              <a:buNone/>
            </a:pPr>
            <a:r>
              <a:rPr lang="es-CR" dirty="0" smtClean="0"/>
              <a:t>			          </a:t>
            </a:r>
          </a:p>
        </p:txBody>
      </p:sp>
      <p:sp>
        <p:nvSpPr>
          <p:cNvPr id="4" name="Title 1"/>
          <p:cNvSpPr>
            <a:spLocks noGrp="1"/>
          </p:cNvSpPr>
          <p:nvPr>
            <p:ph type="title"/>
          </p:nvPr>
        </p:nvSpPr>
        <p:spPr>
          <a:xfrm>
            <a:off x="457200" y="0"/>
            <a:ext cx="8153400" cy="990600"/>
          </a:xfrm>
        </p:spPr>
        <p:txBody>
          <a:bodyPr/>
          <a:lstStyle/>
          <a:p>
            <a:pPr algn="ctr"/>
            <a:r>
              <a:rPr lang="es-CR" dirty="0" smtClean="0"/>
              <a:t>Variancia y desviación estándar</a:t>
            </a:r>
            <a:endParaRPr lang="es-CR"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00800" y="3505200"/>
            <a:ext cx="1215736" cy="685800"/>
          </a:xfrm>
          <a:prstGeom prst="rect">
            <a:avLst/>
          </a:prstGeom>
          <a:noFill/>
        </p:spPr>
      </p:pic>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90600" y="5593254"/>
            <a:ext cx="5049520" cy="1066800"/>
          </a:xfrm>
          <a:prstGeom prst="rect">
            <a:avLst/>
          </a:prstGeom>
          <a:noFill/>
        </p:spPr>
      </p:pic>
      <p:graphicFrame>
        <p:nvGraphicFramePr>
          <p:cNvPr id="8" name="Table 7"/>
          <p:cNvGraphicFramePr>
            <a:graphicFrameLocks noGrp="1"/>
          </p:cNvGraphicFramePr>
          <p:nvPr>
            <p:extLst>
              <p:ext uri="{D42A27DB-BD31-4B8C-83A1-F6EECF244321}">
                <p14:modId xmlns:p14="http://schemas.microsoft.com/office/powerpoint/2010/main" val="631911786"/>
              </p:ext>
            </p:extLst>
          </p:nvPr>
        </p:nvGraphicFramePr>
        <p:xfrm>
          <a:off x="2411760" y="3124200"/>
          <a:ext cx="2971800" cy="2133600"/>
        </p:xfrm>
        <a:graphic>
          <a:graphicData uri="http://schemas.openxmlformats.org/drawingml/2006/table">
            <a:tbl>
              <a:tblPr/>
              <a:tblGrid>
                <a:gridCol w="990600"/>
                <a:gridCol w="990600"/>
                <a:gridCol w="990600"/>
              </a:tblGrid>
              <a:tr h="304800">
                <a:tc>
                  <a:txBody>
                    <a:bodyPr/>
                    <a:lstStyle/>
                    <a:p>
                      <a:pPr algn="ctr" fontAlgn="b"/>
                      <a:r>
                        <a:rPr lang="es-CR" sz="2000" b="0" i="0" u="none" strike="noStrike" dirty="0">
                          <a:solidFill>
                            <a:srgbClr val="000000"/>
                          </a:solidFill>
                          <a:latin typeface="Calibri"/>
                        </a:rPr>
                        <a:t>xi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R" sz="2000" b="0" i="0" u="none" strike="noStrike">
                          <a:solidFill>
                            <a:srgbClr val="000000"/>
                          </a:solidFill>
                          <a:latin typeface="Calibri"/>
                        </a:rPr>
                        <a:t>xi -x</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R" sz="2000" b="0" i="0" u="none" strike="noStrike">
                          <a:solidFill>
                            <a:srgbClr val="000000"/>
                          </a:solidFill>
                          <a:latin typeface="Calibri"/>
                        </a:rPr>
                        <a:t>(xi-x)^2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4800">
                <a:tc>
                  <a:txBody>
                    <a:bodyPr/>
                    <a:lstStyle/>
                    <a:p>
                      <a:pPr algn="ctr" fontAlgn="b"/>
                      <a:r>
                        <a:rPr lang="es-CR" sz="2000" b="0" i="0" u="none" strike="noStrike">
                          <a:solidFill>
                            <a:srgbClr val="000000"/>
                          </a:solidFill>
                          <a:latin typeface="Calibri"/>
                        </a:rPr>
                        <a:t>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2000" b="0" i="0" u="none" strike="noStrike" dirty="0">
                          <a:solidFill>
                            <a:srgbClr val="000000"/>
                          </a:solidFill>
                          <a:latin typeface="Calibri"/>
                        </a:rPr>
                        <a:t>-3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2000" b="0" i="0" u="none" strike="noStrike">
                          <a:solidFill>
                            <a:srgbClr val="000000"/>
                          </a:solidFill>
                          <a:latin typeface="Calibri"/>
                        </a:rPr>
                        <a:t>9</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r>
              <a:tr h="304800">
                <a:tc>
                  <a:txBody>
                    <a:bodyPr/>
                    <a:lstStyle/>
                    <a:p>
                      <a:pPr algn="ctr" fontAlgn="b"/>
                      <a:r>
                        <a:rPr lang="es-CR" sz="2000" b="0" i="0" u="none" strike="noStrike">
                          <a:solidFill>
                            <a:srgbClr val="000000"/>
                          </a:solidFill>
                          <a:latin typeface="Calibri"/>
                        </a:rPr>
                        <a:t>10</a:t>
                      </a:r>
                    </a:p>
                  </a:txBody>
                  <a:tcPr marL="0" marR="0" marT="0" marB="0" anchor="b">
                    <a:lnL>
                      <a:noFill/>
                    </a:lnL>
                    <a:lnR>
                      <a:noFill/>
                    </a:lnR>
                    <a:lnT>
                      <a:noFill/>
                    </a:lnT>
                    <a:lnB>
                      <a:noFill/>
                    </a:lnB>
                  </a:tcPr>
                </a:tc>
                <a:tc>
                  <a:txBody>
                    <a:bodyPr/>
                    <a:lstStyle/>
                    <a:p>
                      <a:pPr algn="ctr" fontAlgn="b"/>
                      <a:r>
                        <a:rPr lang="es-CR" sz="2000" b="0" i="0" u="none" strike="noStrike" dirty="0">
                          <a:solidFill>
                            <a:srgbClr val="000000"/>
                          </a:solidFill>
                          <a:latin typeface="Calibri"/>
                        </a:rPr>
                        <a:t>4</a:t>
                      </a:r>
                    </a:p>
                  </a:txBody>
                  <a:tcPr marL="0" marR="0" marT="0" marB="0" anchor="b">
                    <a:lnL>
                      <a:noFill/>
                    </a:lnL>
                    <a:lnR>
                      <a:noFill/>
                    </a:lnR>
                    <a:lnT>
                      <a:noFill/>
                    </a:lnT>
                    <a:lnB>
                      <a:noFill/>
                    </a:lnB>
                  </a:tcPr>
                </a:tc>
                <a:tc>
                  <a:txBody>
                    <a:bodyPr/>
                    <a:lstStyle/>
                    <a:p>
                      <a:pPr algn="ctr" fontAlgn="b"/>
                      <a:r>
                        <a:rPr lang="es-CR" sz="2000" b="0" i="0" u="none" strike="noStrike" dirty="0">
                          <a:solidFill>
                            <a:srgbClr val="000000"/>
                          </a:solidFill>
                          <a:latin typeface="Calibri"/>
                        </a:rPr>
                        <a:t>16</a:t>
                      </a:r>
                    </a:p>
                  </a:txBody>
                  <a:tcPr marL="0" marR="0" marT="0" marB="0" anchor="b">
                    <a:lnL>
                      <a:noFill/>
                    </a:lnL>
                    <a:lnR>
                      <a:noFill/>
                    </a:lnR>
                    <a:lnT>
                      <a:noFill/>
                    </a:lnT>
                    <a:lnB>
                      <a:noFill/>
                    </a:lnB>
                  </a:tcPr>
                </a:tc>
              </a:tr>
              <a:tr h="304800">
                <a:tc>
                  <a:txBody>
                    <a:bodyPr/>
                    <a:lstStyle/>
                    <a:p>
                      <a:pPr algn="ctr" fontAlgn="b"/>
                      <a:r>
                        <a:rPr lang="es-CR" sz="2000" b="0" i="0" u="none" strike="noStrike">
                          <a:solidFill>
                            <a:srgbClr val="000000"/>
                          </a:solidFill>
                          <a:latin typeface="Calibri"/>
                        </a:rPr>
                        <a:t>2</a:t>
                      </a:r>
                    </a:p>
                  </a:txBody>
                  <a:tcPr marL="0" marR="0" marT="0" marB="0" anchor="b">
                    <a:lnL>
                      <a:noFill/>
                    </a:lnL>
                    <a:lnR>
                      <a:noFill/>
                    </a:lnR>
                    <a:lnT>
                      <a:noFill/>
                    </a:lnT>
                    <a:lnB>
                      <a:noFill/>
                    </a:lnB>
                  </a:tcPr>
                </a:tc>
                <a:tc>
                  <a:txBody>
                    <a:bodyPr/>
                    <a:lstStyle/>
                    <a:p>
                      <a:pPr algn="ctr" fontAlgn="b"/>
                      <a:r>
                        <a:rPr lang="es-CR" sz="2000" b="0" i="0" u="none" strike="noStrike">
                          <a:solidFill>
                            <a:srgbClr val="000000"/>
                          </a:solidFill>
                          <a:latin typeface="Calibri"/>
                        </a:rPr>
                        <a:t>-4</a:t>
                      </a:r>
                    </a:p>
                  </a:txBody>
                  <a:tcPr marL="0" marR="0" marT="0" marB="0" anchor="b">
                    <a:lnL>
                      <a:noFill/>
                    </a:lnL>
                    <a:lnR>
                      <a:noFill/>
                    </a:lnR>
                    <a:lnT>
                      <a:noFill/>
                    </a:lnT>
                    <a:lnB>
                      <a:noFill/>
                    </a:lnB>
                  </a:tcPr>
                </a:tc>
                <a:tc>
                  <a:txBody>
                    <a:bodyPr/>
                    <a:lstStyle/>
                    <a:p>
                      <a:pPr algn="ctr" fontAlgn="b"/>
                      <a:r>
                        <a:rPr lang="es-CR" sz="2000" b="0" i="0" u="none" strike="noStrike" dirty="0">
                          <a:solidFill>
                            <a:srgbClr val="000000"/>
                          </a:solidFill>
                          <a:latin typeface="Calibri"/>
                        </a:rPr>
                        <a:t>16</a:t>
                      </a:r>
                    </a:p>
                  </a:txBody>
                  <a:tcPr marL="0" marR="0" marT="0" marB="0" anchor="b">
                    <a:lnL>
                      <a:noFill/>
                    </a:lnL>
                    <a:lnR>
                      <a:noFill/>
                    </a:lnR>
                    <a:lnT>
                      <a:noFill/>
                    </a:lnT>
                    <a:lnB>
                      <a:noFill/>
                    </a:lnB>
                  </a:tcPr>
                </a:tc>
              </a:tr>
              <a:tr h="304800">
                <a:tc>
                  <a:txBody>
                    <a:bodyPr/>
                    <a:lstStyle/>
                    <a:p>
                      <a:pPr algn="ctr" fontAlgn="b"/>
                      <a:r>
                        <a:rPr lang="es-CR" sz="2000" b="0" i="0" u="none" strike="noStrike">
                          <a:solidFill>
                            <a:srgbClr val="000000"/>
                          </a:solidFill>
                          <a:latin typeface="Calibri"/>
                        </a:rPr>
                        <a:t>8</a:t>
                      </a:r>
                    </a:p>
                  </a:txBody>
                  <a:tcPr marL="0" marR="0" marT="0" marB="0" anchor="b">
                    <a:lnL>
                      <a:noFill/>
                    </a:lnL>
                    <a:lnR>
                      <a:noFill/>
                    </a:lnR>
                    <a:lnT>
                      <a:noFill/>
                    </a:lnT>
                    <a:lnB>
                      <a:noFill/>
                    </a:lnB>
                  </a:tcPr>
                </a:tc>
                <a:tc>
                  <a:txBody>
                    <a:bodyPr/>
                    <a:lstStyle/>
                    <a:p>
                      <a:pPr algn="ctr" fontAlgn="b"/>
                      <a:r>
                        <a:rPr lang="es-CR" sz="2000" b="0" i="0" u="none" strike="noStrike">
                          <a:solidFill>
                            <a:srgbClr val="000000"/>
                          </a:solidFill>
                          <a:latin typeface="Calibri"/>
                        </a:rPr>
                        <a:t>2</a:t>
                      </a:r>
                    </a:p>
                  </a:txBody>
                  <a:tcPr marL="0" marR="0" marT="0" marB="0" anchor="b">
                    <a:lnL>
                      <a:noFill/>
                    </a:lnL>
                    <a:lnR>
                      <a:noFill/>
                    </a:lnR>
                    <a:lnT>
                      <a:noFill/>
                    </a:lnT>
                    <a:lnB>
                      <a:noFill/>
                    </a:lnB>
                  </a:tcPr>
                </a:tc>
                <a:tc>
                  <a:txBody>
                    <a:bodyPr/>
                    <a:lstStyle/>
                    <a:p>
                      <a:pPr algn="ctr" fontAlgn="b"/>
                      <a:r>
                        <a:rPr lang="es-CR" sz="2000" b="0" i="0" u="none" strike="noStrike" dirty="0">
                          <a:solidFill>
                            <a:srgbClr val="000000"/>
                          </a:solidFill>
                          <a:latin typeface="Calibri"/>
                        </a:rPr>
                        <a:t>4</a:t>
                      </a:r>
                    </a:p>
                  </a:txBody>
                  <a:tcPr marL="0" marR="0" marT="0" marB="0" anchor="b">
                    <a:lnL>
                      <a:noFill/>
                    </a:lnL>
                    <a:lnR>
                      <a:noFill/>
                    </a:lnR>
                    <a:lnT>
                      <a:noFill/>
                    </a:lnT>
                    <a:lnB>
                      <a:noFill/>
                    </a:lnB>
                  </a:tcPr>
                </a:tc>
              </a:tr>
              <a:tr h="304800">
                <a:tc>
                  <a:txBody>
                    <a:bodyPr/>
                    <a:lstStyle/>
                    <a:p>
                      <a:pPr algn="ctr" fontAlgn="b"/>
                      <a:r>
                        <a:rPr lang="es-CR" sz="2000" b="0" i="0" u="none" strike="noStrike">
                          <a:solidFill>
                            <a:srgbClr val="000000"/>
                          </a:solidFill>
                          <a:latin typeface="Calibri"/>
                        </a:rPr>
                        <a:t>7</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2000" b="0" i="0" u="none" strike="noStrike">
                          <a:solidFill>
                            <a:srgbClr val="000000"/>
                          </a:solidFill>
                          <a:latin typeface="Calibri"/>
                        </a:rPr>
                        <a:t>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2000" b="0" i="0" u="none" strike="noStrike" dirty="0">
                          <a:solidFill>
                            <a:srgbClr val="000000"/>
                          </a:solidFill>
                          <a:latin typeface="Calibri"/>
                        </a:rPr>
                        <a:t>1</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r>
              <a:tr h="304800">
                <a:tc>
                  <a:txBody>
                    <a:bodyPr/>
                    <a:lstStyle/>
                    <a:p>
                      <a:pPr algn="ctr" fontAlgn="b"/>
                      <a:r>
                        <a:rPr lang="es-CR" sz="2000" b="0" i="0" u="none" strike="noStrike">
                          <a:solidFill>
                            <a:srgbClr val="000000"/>
                          </a:solidFill>
                          <a:latin typeface="Calibri"/>
                        </a:rPr>
                        <a:t>30</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R" sz="2000" b="0" i="0" u="none" strike="noStrike">
                          <a:solidFill>
                            <a:srgbClr val="000000"/>
                          </a:solidFill>
                          <a:latin typeface="Calibri"/>
                        </a:rPr>
                        <a:t>0</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R" sz="2000" b="0" i="0" u="none" strike="noStrike" dirty="0">
                          <a:solidFill>
                            <a:srgbClr val="000000"/>
                          </a:solidFill>
                          <a:latin typeface="Calibri"/>
                        </a:rPr>
                        <a:t>46</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000177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219200"/>
            <a:ext cx="7924800" cy="5181600"/>
          </a:xfrm>
        </p:spPr>
        <p:txBody>
          <a:bodyPr>
            <a:normAutofit fontScale="92500" lnSpcReduction="20000"/>
          </a:bodyPr>
          <a:lstStyle/>
          <a:p>
            <a:r>
              <a:rPr lang="es-CR" dirty="0" smtClean="0"/>
              <a:t>Por lo tanto la variancia es igual a 11.5. </a:t>
            </a:r>
          </a:p>
          <a:p>
            <a:endParaRPr lang="es-CR" dirty="0" smtClean="0"/>
          </a:p>
          <a:p>
            <a:r>
              <a:rPr lang="es-CR" dirty="0" smtClean="0"/>
              <a:t>Para obtener la desviación estándar lo que tenemos que hacer es sacar raíz cuadrada al resultado anterior.</a:t>
            </a:r>
          </a:p>
          <a:p>
            <a:endParaRPr lang="es-CR" dirty="0" smtClean="0"/>
          </a:p>
          <a:p>
            <a:endParaRPr lang="es-CR" dirty="0" smtClean="0"/>
          </a:p>
          <a:p>
            <a:endParaRPr lang="es-CR" dirty="0" smtClean="0"/>
          </a:p>
          <a:p>
            <a:endParaRPr lang="es-CR" dirty="0" smtClean="0"/>
          </a:p>
          <a:p>
            <a:r>
              <a:rPr lang="es-CR" dirty="0" smtClean="0"/>
              <a:t>Nótese que este es el resultado que se interpreta, pero esto lo haremos más adelante. </a:t>
            </a:r>
          </a:p>
          <a:p>
            <a:endParaRPr lang="es-CR" dirty="0" smtClean="0"/>
          </a:p>
          <a:p>
            <a:pPr marL="0" indent="0">
              <a:buNone/>
            </a:pPr>
            <a:endParaRPr lang="es-CR" dirty="0"/>
          </a:p>
        </p:txBody>
      </p:sp>
      <p:sp>
        <p:nvSpPr>
          <p:cNvPr id="4" name="Title 1"/>
          <p:cNvSpPr>
            <a:spLocks noGrp="1"/>
          </p:cNvSpPr>
          <p:nvPr>
            <p:ph type="title"/>
          </p:nvPr>
        </p:nvSpPr>
        <p:spPr>
          <a:xfrm>
            <a:off x="457200" y="0"/>
            <a:ext cx="8153400" cy="990600"/>
          </a:xfrm>
        </p:spPr>
        <p:txBody>
          <a:bodyPr/>
          <a:lstStyle/>
          <a:p>
            <a:pPr algn="ctr"/>
            <a:r>
              <a:rPr lang="es-CR" dirty="0" smtClean="0"/>
              <a:t>Variancia y desviación estándar</a:t>
            </a:r>
            <a:endParaRPr lang="es-CR" dirty="0"/>
          </a:p>
        </p:txBody>
      </p:sp>
      <p:sp>
        <p:nvSpPr>
          <p:cNvPr id="481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mc:AlternateContent xmlns:mc="http://schemas.openxmlformats.org/markup-compatibility/2006" xmlns:a14="http://schemas.microsoft.com/office/drawing/2010/main">
        <mc:Choice Requires="a14">
          <p:sp>
            <p:nvSpPr>
              <p:cNvPr id="2" name="Rectángulo 1"/>
              <p:cNvSpPr/>
              <p:nvPr/>
            </p:nvSpPr>
            <p:spPr>
              <a:xfrm>
                <a:off x="1969287" y="3657600"/>
                <a:ext cx="5129225" cy="783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s-ES" sz="3600" i="1">
                              <a:latin typeface="Cambria Math"/>
                            </a:rPr>
                          </m:ctrlPr>
                        </m:radPr>
                        <m:deg/>
                        <m:e>
                          <m:sSup>
                            <m:sSupPr>
                              <m:ctrlPr>
                                <a:rPr lang="es-ES" sz="3600" i="1">
                                  <a:latin typeface="Cambria Math"/>
                                </a:rPr>
                              </m:ctrlPr>
                            </m:sSupPr>
                            <m:e>
                              <m:r>
                                <a:rPr lang="es-ES" sz="3600" i="1">
                                  <a:latin typeface="Cambria Math" panose="02040503050406030204" pitchFamily="18" charset="0"/>
                                </a:rPr>
                                <m:t>𝑠</m:t>
                              </m:r>
                            </m:e>
                            <m:sup>
                              <m:r>
                                <a:rPr lang="es-ES" sz="3600" i="0">
                                  <a:latin typeface="Cambria Math" panose="02040503050406030204" pitchFamily="18" charset="0"/>
                                </a:rPr>
                                <m:t>2</m:t>
                              </m:r>
                            </m:sup>
                          </m:sSup>
                        </m:e>
                      </m:rad>
                      <m:r>
                        <a:rPr lang="es-ES" sz="3600" i="0">
                          <a:latin typeface="Cambria Math" panose="02040503050406030204" pitchFamily="18" charset="0"/>
                        </a:rPr>
                        <m:t>=</m:t>
                      </m:r>
                      <m:r>
                        <a:rPr lang="es-ES" sz="3600" i="1">
                          <a:latin typeface="Cambria Math" panose="02040503050406030204" pitchFamily="18" charset="0"/>
                        </a:rPr>
                        <m:t>𝑠</m:t>
                      </m:r>
                      <m:r>
                        <a:rPr lang="es-ES" sz="3600" i="0">
                          <a:latin typeface="Cambria Math" panose="02040503050406030204" pitchFamily="18" charset="0"/>
                        </a:rPr>
                        <m:t>=</m:t>
                      </m:r>
                      <m:rad>
                        <m:radPr>
                          <m:degHide m:val="on"/>
                          <m:ctrlPr>
                            <a:rPr lang="es-ES" sz="3600" i="1">
                              <a:latin typeface="Cambria Math"/>
                            </a:rPr>
                          </m:ctrlPr>
                        </m:radPr>
                        <m:deg/>
                        <m:e>
                          <m:r>
                            <a:rPr lang="es-ES" sz="3600" i="0">
                              <a:latin typeface="Cambria Math" panose="02040503050406030204" pitchFamily="18" charset="0"/>
                            </a:rPr>
                            <m:t>11.5</m:t>
                          </m:r>
                        </m:e>
                      </m:rad>
                      <m:r>
                        <a:rPr lang="es-ES" sz="3600" i="0">
                          <a:latin typeface="Cambria Math" panose="02040503050406030204" pitchFamily="18" charset="0"/>
                        </a:rPr>
                        <m:t>=3.39</m:t>
                      </m:r>
                    </m:oMath>
                  </m:oMathPara>
                </a14:m>
                <a:endParaRPr lang="es-ES" sz="3600" dirty="0"/>
              </a:p>
            </p:txBody>
          </p:sp>
        </mc:Choice>
        <mc:Fallback xmlns="">
          <p:sp>
            <p:nvSpPr>
              <p:cNvPr id="2" name="Rectángulo 1"/>
              <p:cNvSpPr>
                <a:spLocks noRot="1" noChangeAspect="1" noMove="1" noResize="1" noEditPoints="1" noAdjustHandles="1" noChangeArrowheads="1" noChangeShapeType="1" noTextEdit="1"/>
              </p:cNvSpPr>
              <p:nvPr/>
            </p:nvSpPr>
            <p:spPr>
              <a:xfrm>
                <a:off x="1969287" y="3657600"/>
                <a:ext cx="5129225" cy="783099"/>
              </a:xfrm>
              <a:prstGeom prst="rect">
                <a:avLst/>
              </a:prstGeom>
              <a:blipFill rotWithShape="0">
                <a:blip r:embed="rId2" cstate="print"/>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4234366735"/>
      </p:ext>
    </p:extLst>
  </p:cSld>
  <p:clrMapOvr>
    <a:masterClrMapping/>
  </p:clrMapOvr>
  <p:transition>
    <p:circl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dirty="0"/>
          </a:p>
        </p:txBody>
      </p:sp>
      <p:sp>
        <p:nvSpPr>
          <p:cNvPr id="3" name="2 Marcador de contenido"/>
          <p:cNvSpPr>
            <a:spLocks noGrp="1"/>
          </p:cNvSpPr>
          <p:nvPr>
            <p:ph sz="quarter" idx="1"/>
          </p:nvPr>
        </p:nvSpPr>
        <p:spPr/>
        <p:txBody>
          <a:bodyPr/>
          <a:lstStyle/>
          <a:p>
            <a:endParaRPr lang="es-CR"/>
          </a:p>
        </p:txBody>
      </p:sp>
      <p:pic>
        <p:nvPicPr>
          <p:cNvPr id="52226" name="Picture 2" descr="http://www.granadablogs.com/pateandoelmundo/wp-content/uploads/2009/10/_074.jpg"/>
          <p:cNvPicPr>
            <a:picLocks noChangeAspect="1" noChangeArrowheads="1"/>
          </p:cNvPicPr>
          <p:nvPr/>
        </p:nvPicPr>
        <p:blipFill>
          <a:blip r:embed="rId2" cstate="print"/>
          <a:srcRect/>
          <a:stretch>
            <a:fillRect/>
          </a:stretch>
        </p:blipFill>
        <p:spPr bwMode="auto">
          <a:xfrm>
            <a:off x="0" y="0"/>
            <a:ext cx="9144000" cy="6891240"/>
          </a:xfrm>
          <a:prstGeom prst="rect">
            <a:avLst/>
          </a:prstGeom>
          <a:noFill/>
        </p:spPr>
      </p:pic>
    </p:spTree>
    <p:extLst>
      <p:ext uri="{BB962C8B-B14F-4D97-AF65-F5344CB8AC3E}">
        <p14:creationId xmlns:p14="http://schemas.microsoft.com/office/powerpoint/2010/main" val="2175643086"/>
      </p:ext>
    </p:extLst>
  </p:cSld>
  <p:clrMapOvr>
    <a:masterClrMapping/>
  </p:clrMapOvr>
  <p:transition>
    <p:cut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preguntas"/>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Image result for preguntas"/>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054" name="Picture 6" descr="Image result for pregunt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143" y="620688"/>
            <a:ext cx="8451548"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59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80728"/>
            <a:ext cx="6480720" cy="5616624"/>
          </a:xfrm>
        </p:spPr>
        <p:txBody>
          <a:bodyPr>
            <a:normAutofit fontScale="85000" lnSpcReduction="10000"/>
          </a:bodyPr>
          <a:lstStyle/>
          <a:p>
            <a:r>
              <a:rPr lang="es-CR" sz="2400" dirty="0" smtClean="0"/>
              <a:t>A su vez, se pueden definir el término de </a:t>
            </a:r>
            <a:r>
              <a:rPr lang="es-CR" sz="2400" b="1" i="1" dirty="0" smtClean="0"/>
              <a:t>Población </a:t>
            </a:r>
            <a:r>
              <a:rPr lang="es-CR" sz="2400" dirty="0" smtClean="0"/>
              <a:t>como:</a:t>
            </a:r>
          </a:p>
          <a:p>
            <a:endParaRPr lang="es-CR" sz="2400" dirty="0" smtClean="0"/>
          </a:p>
          <a:p>
            <a:pPr marL="514350" indent="-514350">
              <a:buAutoNum type="arabicPeriod"/>
            </a:pPr>
            <a:r>
              <a:rPr lang="es-CR" sz="2400" b="1" i="1" dirty="0" smtClean="0"/>
              <a:t>Población finita</a:t>
            </a:r>
            <a:r>
              <a:rPr lang="es-CR" sz="2400" dirty="0" smtClean="0"/>
              <a:t>: posee un número limitado de elementos, especificada en el tiempo, y los elementos son contables.</a:t>
            </a:r>
          </a:p>
          <a:p>
            <a:pPr marL="514350" indent="-514350">
              <a:buAutoNum type="arabicPeriod"/>
            </a:pPr>
            <a:r>
              <a:rPr lang="es-CR" sz="2400" b="1" i="1" dirty="0" smtClean="0"/>
              <a:t>Población infinita</a:t>
            </a:r>
            <a:r>
              <a:rPr lang="es-CR" sz="2400" dirty="0" smtClean="0"/>
              <a:t>: hay un número ilimitado de elementos, no está especificada en el tiempo, y los no pueden ser contabilizados.</a:t>
            </a:r>
          </a:p>
          <a:p>
            <a:pPr marL="514350" indent="-514350">
              <a:buNone/>
            </a:pPr>
            <a:endParaRPr lang="es-CR" sz="2400" dirty="0" smtClean="0"/>
          </a:p>
          <a:p>
            <a:pPr marL="514350" indent="-514350">
              <a:buNone/>
            </a:pPr>
            <a:r>
              <a:rPr lang="es-CR" sz="2400" b="1" i="1" dirty="0" smtClean="0"/>
              <a:t>Ejemplo de PF</a:t>
            </a:r>
            <a:r>
              <a:rPr lang="es-CR" sz="2400" dirty="0" smtClean="0"/>
              <a:t>: población a una cierta fecha, alumnos de </a:t>
            </a:r>
          </a:p>
          <a:p>
            <a:pPr marL="514350" indent="-514350">
              <a:buNone/>
            </a:pPr>
            <a:r>
              <a:rPr lang="es-CR" sz="2400" dirty="0"/>
              <a:t> </a:t>
            </a:r>
            <a:r>
              <a:rPr lang="es-CR" sz="2400" dirty="0" smtClean="0"/>
              <a:t>                           un curso, animales de cierto parque. Todo lo  </a:t>
            </a:r>
          </a:p>
          <a:p>
            <a:pPr marL="514350" indent="-514350">
              <a:buNone/>
            </a:pPr>
            <a:r>
              <a:rPr lang="es-CR" sz="2400" dirty="0"/>
              <a:t> </a:t>
            </a:r>
            <a:r>
              <a:rPr lang="es-CR" sz="2400" dirty="0" smtClean="0"/>
              <a:t>                           anterior definido en tiempo, espacio.</a:t>
            </a:r>
          </a:p>
          <a:p>
            <a:pPr marL="514350" indent="-514350">
              <a:buNone/>
            </a:pPr>
            <a:endParaRPr lang="es-CR" sz="2400" dirty="0" smtClean="0"/>
          </a:p>
          <a:p>
            <a:pPr marL="514350" indent="-514350">
              <a:buNone/>
            </a:pPr>
            <a:r>
              <a:rPr lang="es-CR" sz="2400" b="1" i="1" dirty="0" smtClean="0"/>
              <a:t>Ejemplo de PI</a:t>
            </a:r>
            <a:r>
              <a:rPr lang="es-CR" sz="2400" dirty="0" smtClean="0"/>
              <a:t>: población actual y futura que no es</a:t>
            </a:r>
          </a:p>
          <a:p>
            <a:pPr marL="514350" indent="-514350">
              <a:buNone/>
            </a:pPr>
            <a:r>
              <a:rPr lang="es-CR" sz="2400" dirty="0"/>
              <a:t> </a:t>
            </a:r>
            <a:r>
              <a:rPr lang="es-CR" sz="2400" dirty="0" smtClean="0"/>
              <a:t>                          limitada en el tiempo, poblaciones que </a:t>
            </a:r>
            <a:endParaRPr lang="es-CR" sz="2400" dirty="0"/>
          </a:p>
          <a:p>
            <a:pPr marL="514350" indent="-514350">
              <a:buNone/>
            </a:pPr>
            <a:r>
              <a:rPr lang="es-CR" sz="2400" dirty="0" smtClean="0"/>
              <a:t>                           realmente no se pudieron contabilizar.</a:t>
            </a:r>
          </a:p>
        </p:txBody>
      </p:sp>
      <p:sp>
        <p:nvSpPr>
          <p:cNvPr id="4" name="1 Título"/>
          <p:cNvSpPr>
            <a:spLocks noGrp="1"/>
          </p:cNvSpPr>
          <p:nvPr>
            <p:ph type="title"/>
          </p:nvPr>
        </p:nvSpPr>
        <p:spPr>
          <a:xfrm>
            <a:off x="251520" y="0"/>
            <a:ext cx="8136904" cy="836712"/>
          </a:xfrm>
        </p:spPr>
        <p:txBody>
          <a:bodyPr>
            <a:normAutofit/>
          </a:bodyPr>
          <a:lstStyle/>
          <a:p>
            <a:pPr algn="ctr"/>
            <a:r>
              <a:rPr lang="es-CR" sz="3600" dirty="0" smtClean="0"/>
              <a:t>Población finita e infinita</a:t>
            </a:r>
            <a:endParaRPr lang="es-CR" sz="3600" dirty="0"/>
          </a:p>
        </p:txBody>
      </p:sp>
      <p:pic>
        <p:nvPicPr>
          <p:cNvPr id="1026" name="Picture 2" descr="http://news.statetimes.in/wp-content/uploads/2015/06/Steady-rise-in-literacy-rate-among-Delhis-SC-popul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0272" y="1340768"/>
            <a:ext cx="1728192"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82575"/>
      </p:ext>
    </p:extLst>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4189</Words>
  <Application>Microsoft Office PowerPoint</Application>
  <PresentationFormat>Presentación en pantalla (4:3)</PresentationFormat>
  <Paragraphs>584</Paragraphs>
  <Slides>88</Slides>
  <Notes>1</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88</vt:i4>
      </vt:variant>
    </vt:vector>
  </HeadingPairs>
  <TitlesOfParts>
    <vt:vector size="90" baseType="lpstr">
      <vt:lpstr>Tema de Office</vt:lpstr>
      <vt:lpstr>Hoja de cálculo</vt:lpstr>
      <vt:lpstr>Conceptos básicos, el método científico números relativos, representación de la información, medidas de posición y variabilidad.</vt:lpstr>
      <vt:lpstr>Conceptos Básicos</vt:lpstr>
      <vt:lpstr>¿Qué es la Estadística?</vt:lpstr>
      <vt:lpstr>¿Qué es la Estadística?</vt:lpstr>
      <vt:lpstr>Presentación de PowerPoint</vt:lpstr>
      <vt:lpstr>Unidad Estadística (UE), característica y observación</vt:lpstr>
      <vt:lpstr>Unidad Estadística (UE), característica y observación</vt:lpstr>
      <vt:lpstr>Población finita e infinita</vt:lpstr>
      <vt:lpstr>Población finita e infinita</vt:lpstr>
      <vt:lpstr>Datos Estadística y Análisis Estadísticos</vt:lpstr>
      <vt:lpstr>Clasificación de la naturaleza de los datos</vt:lpstr>
      <vt:lpstr>Escala de medición: nominal</vt:lpstr>
      <vt:lpstr>Escala de medición: ordinal</vt:lpstr>
      <vt:lpstr>Escala de medición: intervalo</vt:lpstr>
      <vt:lpstr>Escala de medición</vt:lpstr>
      <vt:lpstr>Escala de medición</vt:lpstr>
      <vt:lpstr>Escala de medición</vt:lpstr>
      <vt:lpstr>El método científico</vt:lpstr>
      <vt:lpstr>Fases en una investigación en Estadística</vt:lpstr>
      <vt:lpstr>Números relativos</vt:lpstr>
      <vt:lpstr>La necesidad de resumir la información</vt:lpstr>
      <vt:lpstr>Razón</vt:lpstr>
      <vt:lpstr>Tasas</vt:lpstr>
      <vt:lpstr>Tasas</vt:lpstr>
      <vt:lpstr>Tasas</vt:lpstr>
      <vt:lpstr>Proporción</vt:lpstr>
      <vt:lpstr>Ejemplo de razón y proporción</vt:lpstr>
      <vt:lpstr>Ejemplo de razón y proporción: interpretación</vt:lpstr>
      <vt:lpstr>Distribución de Frecuencias</vt:lpstr>
      <vt:lpstr>Distribución de frecuencias</vt:lpstr>
      <vt:lpstr>Distribución de frecuencias</vt:lpstr>
      <vt:lpstr>Indicadores</vt:lpstr>
      <vt:lpstr>Índices</vt:lpstr>
      <vt:lpstr>Índices</vt:lpstr>
      <vt:lpstr>Representación de la información</vt:lpstr>
      <vt:lpstr>Presentación de la información</vt:lpstr>
      <vt:lpstr>Componentes del CUADRO</vt:lpstr>
      <vt:lpstr>Componentes de un cuadro</vt:lpstr>
      <vt:lpstr>Componentes del GRÁFICO</vt:lpstr>
      <vt:lpstr>Componentes del GRÁFICO</vt:lpstr>
      <vt:lpstr>Otras representaciones gráficas</vt:lpstr>
      <vt:lpstr>Otras representaciones gráficas</vt:lpstr>
      <vt:lpstr>Otras representaciones gráficas</vt:lpstr>
      <vt:lpstr>El Dashboard</vt:lpstr>
      <vt:lpstr>Nube de palabras</vt:lpstr>
      <vt:lpstr>Nube de palabras</vt:lpstr>
      <vt:lpstr>Medidas de posición</vt:lpstr>
      <vt:lpstr>Introducción</vt:lpstr>
      <vt:lpstr>Introducción</vt:lpstr>
      <vt:lpstr>Introducción</vt:lpstr>
      <vt:lpstr>Las medidas de posición</vt:lpstr>
      <vt:lpstr>Valor mínimo y valor máximo</vt:lpstr>
      <vt:lpstr>La moda (Mo)</vt:lpstr>
      <vt:lpstr>La mediana</vt:lpstr>
      <vt:lpstr>Presentación de PowerPoint</vt:lpstr>
      <vt:lpstr>La mediana: conjunto impar</vt:lpstr>
      <vt:lpstr>La mediana: conjunto par</vt:lpstr>
      <vt:lpstr>La media aritmética (  ) o promedio</vt:lpstr>
      <vt:lpstr>Promedio simple</vt:lpstr>
      <vt:lpstr>Usos de las medidas de posición</vt:lpstr>
      <vt:lpstr>Usos de las medidas de posición</vt:lpstr>
      <vt:lpstr>Usos de las medidas de posición</vt:lpstr>
      <vt:lpstr>Usos de las medidas de posición</vt:lpstr>
      <vt:lpstr>Usos de las medidas de posición</vt:lpstr>
      <vt:lpstr>Usos de las medidas de posición</vt:lpstr>
      <vt:lpstr>Usos de las medidas de posición</vt:lpstr>
      <vt:lpstr>Usos de las medidas de posición</vt:lpstr>
      <vt:lpstr>Presentación de PowerPoint</vt:lpstr>
      <vt:lpstr>Medidas de variabilidad</vt:lpstr>
      <vt:lpstr>Introducción</vt:lpstr>
      <vt:lpstr>Introducción</vt:lpstr>
      <vt:lpstr>El concepto de variabilidad</vt:lpstr>
      <vt:lpstr>Medidas de variabilidad</vt:lpstr>
      <vt:lpstr>Recorrido o amplitud</vt:lpstr>
      <vt:lpstr>Recorrido o amplitud</vt:lpstr>
      <vt:lpstr>La desviación media </vt:lpstr>
      <vt:lpstr>La desviación media </vt:lpstr>
      <vt:lpstr>La desviación media </vt:lpstr>
      <vt:lpstr>La desviación media </vt:lpstr>
      <vt:lpstr>Variancia y desviación estándar</vt:lpstr>
      <vt:lpstr>Variancia y desviación estándar</vt:lpstr>
      <vt:lpstr>Variancia y desviación estándar</vt:lpstr>
      <vt:lpstr>Variancia y desviación estándar</vt:lpstr>
      <vt:lpstr>Variancia y desviación estándar</vt:lpstr>
      <vt:lpstr>Variancia y desviación estándar</vt:lpstr>
      <vt:lpstr>Variancia y desviación estándar</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Conceptos básicos, números relativos, representación de la información, medidas de posición y variabilidad.</dc:title>
  <dc:creator>Oscar Centeno Mora</dc:creator>
  <cp:lastModifiedBy>Oscar Centeno Mora</cp:lastModifiedBy>
  <cp:revision>18</cp:revision>
  <dcterms:created xsi:type="dcterms:W3CDTF">2017-03-16T14:13:41Z</dcterms:created>
  <dcterms:modified xsi:type="dcterms:W3CDTF">2018-03-15T21:05:35Z</dcterms:modified>
</cp:coreProperties>
</file>